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4" r:id="rId58"/>
    <p:sldId id="361" r:id="rId59"/>
    <p:sldId id="315" r:id="rId60"/>
    <p:sldId id="316" r:id="rId61"/>
    <p:sldId id="317" r:id="rId62"/>
    <p:sldId id="318" r:id="rId63"/>
    <p:sldId id="319" r:id="rId64"/>
    <p:sldId id="320" r:id="rId65"/>
    <p:sldId id="325" r:id="rId66"/>
    <p:sldId id="326" r:id="rId67"/>
    <p:sldId id="259" r:id="rId68"/>
    <p:sldId id="327" r:id="rId69"/>
    <p:sldId id="321" r:id="rId70"/>
    <p:sldId id="330" r:id="rId71"/>
    <p:sldId id="328" r:id="rId72"/>
    <p:sldId id="333" r:id="rId73"/>
    <p:sldId id="331" r:id="rId74"/>
    <p:sldId id="334" r:id="rId75"/>
    <p:sldId id="332" r:id="rId76"/>
    <p:sldId id="335" r:id="rId77"/>
    <p:sldId id="329" r:id="rId78"/>
    <p:sldId id="338" r:id="rId79"/>
    <p:sldId id="362" r:id="rId80"/>
    <p:sldId id="336" r:id="rId81"/>
    <p:sldId id="341" r:id="rId82"/>
    <p:sldId id="339" r:id="rId83"/>
    <p:sldId id="342" r:id="rId84"/>
    <p:sldId id="340" r:id="rId85"/>
    <p:sldId id="345" r:id="rId86"/>
    <p:sldId id="343" r:id="rId87"/>
    <p:sldId id="348" r:id="rId88"/>
    <p:sldId id="346" r:id="rId89"/>
    <p:sldId id="349" r:id="rId90"/>
    <p:sldId id="347" r:id="rId91"/>
    <p:sldId id="350" r:id="rId92"/>
    <p:sldId id="344" r:id="rId93"/>
    <p:sldId id="354" r:id="rId94"/>
    <p:sldId id="351" r:id="rId95"/>
    <p:sldId id="357" r:id="rId96"/>
    <p:sldId id="355" r:id="rId97"/>
    <p:sldId id="358" r:id="rId98"/>
    <p:sldId id="356" r:id="rId99"/>
    <p:sldId id="359" r:id="rId100"/>
    <p:sldId id="352" r:id="rId101"/>
    <p:sldId id="360" r:id="rId102"/>
    <p:sldId id="322" r:id="rId103"/>
    <p:sldId id="323" r:id="rId104"/>
    <p:sldId id="324" r:id="rId10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780" y="7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viewProps" Target="view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4101E54-10FF-110B-0865-9B557E4E8EB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8F70A02E-3348-941D-F1C7-ECB96E99BE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1C6FDD24-8839-9109-AF05-8E5B9CAA609C}"/>
              </a:ext>
            </a:extLst>
          </p:cNvPr>
          <p:cNvSpPr>
            <a:spLocks noGrp="1"/>
          </p:cNvSpPr>
          <p:nvPr>
            <p:ph type="dt" sz="half" idx="10"/>
          </p:nvPr>
        </p:nvSpPr>
        <p:spPr/>
        <p:txBody>
          <a:bodyPr/>
          <a:lstStyle/>
          <a:p>
            <a:fld id="{C6D4B13A-B759-462B-B36D-CD8443CB85C5}" type="datetimeFigureOut">
              <a:rPr kumimoji="1" lang="ja-JP" altLang="en-US" smtClean="0"/>
              <a:t>2024/12/26</a:t>
            </a:fld>
            <a:endParaRPr kumimoji="1" lang="ja-JP" altLang="en-US"/>
          </a:p>
        </p:txBody>
      </p:sp>
      <p:sp>
        <p:nvSpPr>
          <p:cNvPr id="5" name="フッター プレースホルダー 4">
            <a:extLst>
              <a:ext uri="{FF2B5EF4-FFF2-40B4-BE49-F238E27FC236}">
                <a16:creationId xmlns:a16="http://schemas.microsoft.com/office/drawing/2014/main" id="{EA2FFA32-FB55-5479-6010-79E829D0B09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E824973-714C-733C-7F5A-83C61181E7A1}"/>
              </a:ext>
            </a:extLst>
          </p:cNvPr>
          <p:cNvSpPr>
            <a:spLocks noGrp="1"/>
          </p:cNvSpPr>
          <p:nvPr>
            <p:ph type="sldNum" sz="quarter" idx="12"/>
          </p:nvPr>
        </p:nvSpPr>
        <p:spPr/>
        <p:txBody>
          <a:bodyPr/>
          <a:lstStyle/>
          <a:p>
            <a:fld id="{39F09F0C-3361-494E-B60F-98968B590F15}" type="slidenum">
              <a:rPr kumimoji="1" lang="ja-JP" altLang="en-US" smtClean="0"/>
              <a:t>‹#›</a:t>
            </a:fld>
            <a:endParaRPr kumimoji="1" lang="ja-JP" altLang="en-US"/>
          </a:p>
        </p:txBody>
      </p:sp>
    </p:spTree>
    <p:extLst>
      <p:ext uri="{BB962C8B-B14F-4D97-AF65-F5344CB8AC3E}">
        <p14:creationId xmlns:p14="http://schemas.microsoft.com/office/powerpoint/2010/main" val="3007456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F866AB-D4B0-49FA-0A5A-D02DFFCF01BF}"/>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218BE423-2F52-D1E6-C7E1-6A497D44C11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217E3EFB-92B4-DB9F-4CC4-D5D266446462}"/>
              </a:ext>
            </a:extLst>
          </p:cNvPr>
          <p:cNvSpPr>
            <a:spLocks noGrp="1"/>
          </p:cNvSpPr>
          <p:nvPr>
            <p:ph type="dt" sz="half" idx="10"/>
          </p:nvPr>
        </p:nvSpPr>
        <p:spPr/>
        <p:txBody>
          <a:bodyPr/>
          <a:lstStyle/>
          <a:p>
            <a:fld id="{C6D4B13A-B759-462B-B36D-CD8443CB85C5}" type="datetimeFigureOut">
              <a:rPr kumimoji="1" lang="ja-JP" altLang="en-US" smtClean="0"/>
              <a:t>2024/12/26</a:t>
            </a:fld>
            <a:endParaRPr kumimoji="1" lang="ja-JP" altLang="en-US"/>
          </a:p>
        </p:txBody>
      </p:sp>
      <p:sp>
        <p:nvSpPr>
          <p:cNvPr id="5" name="フッター プレースホルダー 4">
            <a:extLst>
              <a:ext uri="{FF2B5EF4-FFF2-40B4-BE49-F238E27FC236}">
                <a16:creationId xmlns:a16="http://schemas.microsoft.com/office/drawing/2014/main" id="{146B4582-B914-1A4E-57FF-063ACF287EA7}"/>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01C7C8C-E5DC-976F-22D5-E466181DF0E9}"/>
              </a:ext>
            </a:extLst>
          </p:cNvPr>
          <p:cNvSpPr>
            <a:spLocks noGrp="1"/>
          </p:cNvSpPr>
          <p:nvPr>
            <p:ph type="sldNum" sz="quarter" idx="12"/>
          </p:nvPr>
        </p:nvSpPr>
        <p:spPr/>
        <p:txBody>
          <a:bodyPr/>
          <a:lstStyle/>
          <a:p>
            <a:fld id="{39F09F0C-3361-494E-B60F-98968B590F15}" type="slidenum">
              <a:rPr kumimoji="1" lang="ja-JP" altLang="en-US" smtClean="0"/>
              <a:t>‹#›</a:t>
            </a:fld>
            <a:endParaRPr kumimoji="1" lang="ja-JP" altLang="en-US"/>
          </a:p>
        </p:txBody>
      </p:sp>
    </p:spTree>
    <p:extLst>
      <p:ext uri="{BB962C8B-B14F-4D97-AF65-F5344CB8AC3E}">
        <p14:creationId xmlns:p14="http://schemas.microsoft.com/office/powerpoint/2010/main" val="2270373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FC0B1EE8-4BD6-93D2-285E-CDFC55A502F4}"/>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7481307F-35AD-A84A-77BE-4D102A08BD9F}"/>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35C26BD-2639-2BA0-2DD4-9A0DE6B01AFA}"/>
              </a:ext>
            </a:extLst>
          </p:cNvPr>
          <p:cNvSpPr>
            <a:spLocks noGrp="1"/>
          </p:cNvSpPr>
          <p:nvPr>
            <p:ph type="dt" sz="half" idx="10"/>
          </p:nvPr>
        </p:nvSpPr>
        <p:spPr/>
        <p:txBody>
          <a:bodyPr/>
          <a:lstStyle/>
          <a:p>
            <a:fld id="{C6D4B13A-B759-462B-B36D-CD8443CB85C5}" type="datetimeFigureOut">
              <a:rPr kumimoji="1" lang="ja-JP" altLang="en-US" smtClean="0"/>
              <a:t>2024/12/26</a:t>
            </a:fld>
            <a:endParaRPr kumimoji="1" lang="ja-JP" altLang="en-US"/>
          </a:p>
        </p:txBody>
      </p:sp>
      <p:sp>
        <p:nvSpPr>
          <p:cNvPr id="5" name="フッター プレースホルダー 4">
            <a:extLst>
              <a:ext uri="{FF2B5EF4-FFF2-40B4-BE49-F238E27FC236}">
                <a16:creationId xmlns:a16="http://schemas.microsoft.com/office/drawing/2014/main" id="{0C5FD1A5-68BC-3CE9-ADD1-BB92BEA65AE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000DCF4-2903-3A0F-EFEA-50CD5D71A926}"/>
              </a:ext>
            </a:extLst>
          </p:cNvPr>
          <p:cNvSpPr>
            <a:spLocks noGrp="1"/>
          </p:cNvSpPr>
          <p:nvPr>
            <p:ph type="sldNum" sz="quarter" idx="12"/>
          </p:nvPr>
        </p:nvSpPr>
        <p:spPr/>
        <p:txBody>
          <a:bodyPr/>
          <a:lstStyle/>
          <a:p>
            <a:fld id="{39F09F0C-3361-494E-B60F-98968B590F15}" type="slidenum">
              <a:rPr kumimoji="1" lang="ja-JP" altLang="en-US" smtClean="0"/>
              <a:t>‹#›</a:t>
            </a:fld>
            <a:endParaRPr kumimoji="1" lang="ja-JP" altLang="en-US"/>
          </a:p>
        </p:txBody>
      </p:sp>
    </p:spTree>
    <p:extLst>
      <p:ext uri="{BB962C8B-B14F-4D97-AF65-F5344CB8AC3E}">
        <p14:creationId xmlns:p14="http://schemas.microsoft.com/office/powerpoint/2010/main" val="2301478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2C423B-B891-EE59-8D11-5B4FB969BCB2}"/>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0A667BD-2E43-02B0-F01E-DEE22A9A645C}"/>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65F6906-F882-A443-00D9-9E1EAFA7D196}"/>
              </a:ext>
            </a:extLst>
          </p:cNvPr>
          <p:cNvSpPr>
            <a:spLocks noGrp="1"/>
          </p:cNvSpPr>
          <p:nvPr>
            <p:ph type="dt" sz="half" idx="10"/>
          </p:nvPr>
        </p:nvSpPr>
        <p:spPr/>
        <p:txBody>
          <a:bodyPr/>
          <a:lstStyle/>
          <a:p>
            <a:fld id="{C6D4B13A-B759-462B-B36D-CD8443CB85C5}" type="datetimeFigureOut">
              <a:rPr kumimoji="1" lang="ja-JP" altLang="en-US" smtClean="0"/>
              <a:t>2024/12/26</a:t>
            </a:fld>
            <a:endParaRPr kumimoji="1" lang="ja-JP" altLang="en-US"/>
          </a:p>
        </p:txBody>
      </p:sp>
      <p:sp>
        <p:nvSpPr>
          <p:cNvPr id="5" name="フッター プレースホルダー 4">
            <a:extLst>
              <a:ext uri="{FF2B5EF4-FFF2-40B4-BE49-F238E27FC236}">
                <a16:creationId xmlns:a16="http://schemas.microsoft.com/office/drawing/2014/main" id="{77DC3161-FB53-7EBD-BA17-2F01768F302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9DA797F-7F8A-ED90-539B-B1C373179DB7}"/>
              </a:ext>
            </a:extLst>
          </p:cNvPr>
          <p:cNvSpPr>
            <a:spLocks noGrp="1"/>
          </p:cNvSpPr>
          <p:nvPr>
            <p:ph type="sldNum" sz="quarter" idx="12"/>
          </p:nvPr>
        </p:nvSpPr>
        <p:spPr/>
        <p:txBody>
          <a:bodyPr/>
          <a:lstStyle/>
          <a:p>
            <a:fld id="{39F09F0C-3361-494E-B60F-98968B590F15}" type="slidenum">
              <a:rPr kumimoji="1" lang="ja-JP" altLang="en-US" smtClean="0"/>
              <a:t>‹#›</a:t>
            </a:fld>
            <a:endParaRPr kumimoji="1" lang="ja-JP" altLang="en-US"/>
          </a:p>
        </p:txBody>
      </p:sp>
    </p:spTree>
    <p:extLst>
      <p:ext uri="{BB962C8B-B14F-4D97-AF65-F5344CB8AC3E}">
        <p14:creationId xmlns:p14="http://schemas.microsoft.com/office/powerpoint/2010/main" val="2728526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4D4E62-CEC6-75BB-75DF-AE52608FB6A8}"/>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CA7D1832-7BB7-0C2D-1BD2-FE622707EC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81925806-F276-21A9-4F3B-016B29FAC1AB}"/>
              </a:ext>
            </a:extLst>
          </p:cNvPr>
          <p:cNvSpPr>
            <a:spLocks noGrp="1"/>
          </p:cNvSpPr>
          <p:nvPr>
            <p:ph type="dt" sz="half" idx="10"/>
          </p:nvPr>
        </p:nvSpPr>
        <p:spPr/>
        <p:txBody>
          <a:bodyPr/>
          <a:lstStyle/>
          <a:p>
            <a:fld id="{C6D4B13A-B759-462B-B36D-CD8443CB85C5}" type="datetimeFigureOut">
              <a:rPr kumimoji="1" lang="ja-JP" altLang="en-US" smtClean="0"/>
              <a:t>2024/12/26</a:t>
            </a:fld>
            <a:endParaRPr kumimoji="1" lang="ja-JP" altLang="en-US"/>
          </a:p>
        </p:txBody>
      </p:sp>
      <p:sp>
        <p:nvSpPr>
          <p:cNvPr id="5" name="フッター プレースホルダー 4">
            <a:extLst>
              <a:ext uri="{FF2B5EF4-FFF2-40B4-BE49-F238E27FC236}">
                <a16:creationId xmlns:a16="http://schemas.microsoft.com/office/drawing/2014/main" id="{C977CA0A-31BF-61ED-CBEA-CF27F4D3232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A399AE6-05C9-2260-F647-E9014CC4761B}"/>
              </a:ext>
            </a:extLst>
          </p:cNvPr>
          <p:cNvSpPr>
            <a:spLocks noGrp="1"/>
          </p:cNvSpPr>
          <p:nvPr>
            <p:ph type="sldNum" sz="quarter" idx="12"/>
          </p:nvPr>
        </p:nvSpPr>
        <p:spPr/>
        <p:txBody>
          <a:bodyPr/>
          <a:lstStyle/>
          <a:p>
            <a:fld id="{39F09F0C-3361-494E-B60F-98968B590F15}" type="slidenum">
              <a:rPr kumimoji="1" lang="ja-JP" altLang="en-US" smtClean="0"/>
              <a:t>‹#›</a:t>
            </a:fld>
            <a:endParaRPr kumimoji="1" lang="ja-JP" altLang="en-US"/>
          </a:p>
        </p:txBody>
      </p:sp>
    </p:spTree>
    <p:extLst>
      <p:ext uri="{BB962C8B-B14F-4D97-AF65-F5344CB8AC3E}">
        <p14:creationId xmlns:p14="http://schemas.microsoft.com/office/powerpoint/2010/main" val="38215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2AB547-8220-266E-676B-5A3F4D16310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5AA3927-8562-9204-6299-4C591556EB82}"/>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08F71F94-FE8E-84D4-C714-1718CB544437}"/>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0CC7EBD1-43D7-4324-5B6D-2C7E1A105EB5}"/>
              </a:ext>
            </a:extLst>
          </p:cNvPr>
          <p:cNvSpPr>
            <a:spLocks noGrp="1"/>
          </p:cNvSpPr>
          <p:nvPr>
            <p:ph type="dt" sz="half" idx="10"/>
          </p:nvPr>
        </p:nvSpPr>
        <p:spPr/>
        <p:txBody>
          <a:bodyPr/>
          <a:lstStyle/>
          <a:p>
            <a:fld id="{C6D4B13A-B759-462B-B36D-CD8443CB85C5}" type="datetimeFigureOut">
              <a:rPr kumimoji="1" lang="ja-JP" altLang="en-US" smtClean="0"/>
              <a:t>2024/12/26</a:t>
            </a:fld>
            <a:endParaRPr kumimoji="1" lang="ja-JP" altLang="en-US"/>
          </a:p>
        </p:txBody>
      </p:sp>
      <p:sp>
        <p:nvSpPr>
          <p:cNvPr id="6" name="フッター プレースホルダー 5">
            <a:extLst>
              <a:ext uri="{FF2B5EF4-FFF2-40B4-BE49-F238E27FC236}">
                <a16:creationId xmlns:a16="http://schemas.microsoft.com/office/drawing/2014/main" id="{3DA08A28-3D03-81B7-2012-7129362759DB}"/>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FA6C978-DD91-9F84-3596-21C75EE8B485}"/>
              </a:ext>
            </a:extLst>
          </p:cNvPr>
          <p:cNvSpPr>
            <a:spLocks noGrp="1"/>
          </p:cNvSpPr>
          <p:nvPr>
            <p:ph type="sldNum" sz="quarter" idx="12"/>
          </p:nvPr>
        </p:nvSpPr>
        <p:spPr/>
        <p:txBody>
          <a:bodyPr/>
          <a:lstStyle/>
          <a:p>
            <a:fld id="{39F09F0C-3361-494E-B60F-98968B590F15}" type="slidenum">
              <a:rPr kumimoji="1" lang="ja-JP" altLang="en-US" smtClean="0"/>
              <a:t>‹#›</a:t>
            </a:fld>
            <a:endParaRPr kumimoji="1" lang="ja-JP" altLang="en-US"/>
          </a:p>
        </p:txBody>
      </p:sp>
    </p:spTree>
    <p:extLst>
      <p:ext uri="{BB962C8B-B14F-4D97-AF65-F5344CB8AC3E}">
        <p14:creationId xmlns:p14="http://schemas.microsoft.com/office/powerpoint/2010/main" val="1172053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F7A362-645F-1946-29D6-A5B8445F5464}"/>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A4C2D59-48CA-957D-9DB5-4452A2FFD8A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3E6E7118-97EB-1ADE-3A00-FF56D9875A95}"/>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3D4C17B5-C35D-DA5D-201C-B3F9EB51A4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82DF56D8-36B1-C790-9995-7417D1AF8946}"/>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C18B69F4-61CB-7AE2-F70C-FE6BA3877949}"/>
              </a:ext>
            </a:extLst>
          </p:cNvPr>
          <p:cNvSpPr>
            <a:spLocks noGrp="1"/>
          </p:cNvSpPr>
          <p:nvPr>
            <p:ph type="dt" sz="half" idx="10"/>
          </p:nvPr>
        </p:nvSpPr>
        <p:spPr/>
        <p:txBody>
          <a:bodyPr/>
          <a:lstStyle/>
          <a:p>
            <a:fld id="{C6D4B13A-B759-462B-B36D-CD8443CB85C5}" type="datetimeFigureOut">
              <a:rPr kumimoji="1" lang="ja-JP" altLang="en-US" smtClean="0"/>
              <a:t>2024/12/26</a:t>
            </a:fld>
            <a:endParaRPr kumimoji="1" lang="ja-JP" altLang="en-US"/>
          </a:p>
        </p:txBody>
      </p:sp>
      <p:sp>
        <p:nvSpPr>
          <p:cNvPr id="8" name="フッター プレースホルダー 7">
            <a:extLst>
              <a:ext uri="{FF2B5EF4-FFF2-40B4-BE49-F238E27FC236}">
                <a16:creationId xmlns:a16="http://schemas.microsoft.com/office/drawing/2014/main" id="{6DE1D792-BB06-6E2D-64F5-7917458F99F6}"/>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A1C24C68-E1C7-1226-EA94-01FB590203A1}"/>
              </a:ext>
            </a:extLst>
          </p:cNvPr>
          <p:cNvSpPr>
            <a:spLocks noGrp="1"/>
          </p:cNvSpPr>
          <p:nvPr>
            <p:ph type="sldNum" sz="quarter" idx="12"/>
          </p:nvPr>
        </p:nvSpPr>
        <p:spPr/>
        <p:txBody>
          <a:bodyPr/>
          <a:lstStyle/>
          <a:p>
            <a:fld id="{39F09F0C-3361-494E-B60F-98968B590F15}" type="slidenum">
              <a:rPr kumimoji="1" lang="ja-JP" altLang="en-US" smtClean="0"/>
              <a:t>‹#›</a:t>
            </a:fld>
            <a:endParaRPr kumimoji="1" lang="ja-JP" altLang="en-US"/>
          </a:p>
        </p:txBody>
      </p:sp>
    </p:spTree>
    <p:extLst>
      <p:ext uri="{BB962C8B-B14F-4D97-AF65-F5344CB8AC3E}">
        <p14:creationId xmlns:p14="http://schemas.microsoft.com/office/powerpoint/2010/main" val="574534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1B39D0-1C5F-1209-7913-1F928FF45E91}"/>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C2602439-2210-2F4D-50EF-0DFD86E0BB01}"/>
              </a:ext>
            </a:extLst>
          </p:cNvPr>
          <p:cNvSpPr>
            <a:spLocks noGrp="1"/>
          </p:cNvSpPr>
          <p:nvPr>
            <p:ph type="dt" sz="half" idx="10"/>
          </p:nvPr>
        </p:nvSpPr>
        <p:spPr/>
        <p:txBody>
          <a:bodyPr/>
          <a:lstStyle/>
          <a:p>
            <a:fld id="{C6D4B13A-B759-462B-B36D-CD8443CB85C5}" type="datetimeFigureOut">
              <a:rPr kumimoji="1" lang="ja-JP" altLang="en-US" smtClean="0"/>
              <a:t>2024/12/26</a:t>
            </a:fld>
            <a:endParaRPr kumimoji="1" lang="ja-JP" altLang="en-US"/>
          </a:p>
        </p:txBody>
      </p:sp>
      <p:sp>
        <p:nvSpPr>
          <p:cNvPr id="4" name="フッター プレースホルダー 3">
            <a:extLst>
              <a:ext uri="{FF2B5EF4-FFF2-40B4-BE49-F238E27FC236}">
                <a16:creationId xmlns:a16="http://schemas.microsoft.com/office/drawing/2014/main" id="{1075809F-8B88-C585-4C4B-D263A1FA6A91}"/>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A328D3D0-7431-F87F-0536-D4A89E90A379}"/>
              </a:ext>
            </a:extLst>
          </p:cNvPr>
          <p:cNvSpPr>
            <a:spLocks noGrp="1"/>
          </p:cNvSpPr>
          <p:nvPr>
            <p:ph type="sldNum" sz="quarter" idx="12"/>
          </p:nvPr>
        </p:nvSpPr>
        <p:spPr/>
        <p:txBody>
          <a:bodyPr/>
          <a:lstStyle/>
          <a:p>
            <a:fld id="{39F09F0C-3361-494E-B60F-98968B590F15}" type="slidenum">
              <a:rPr kumimoji="1" lang="ja-JP" altLang="en-US" smtClean="0"/>
              <a:t>‹#›</a:t>
            </a:fld>
            <a:endParaRPr kumimoji="1" lang="ja-JP" altLang="en-US"/>
          </a:p>
        </p:txBody>
      </p:sp>
    </p:spTree>
    <p:extLst>
      <p:ext uri="{BB962C8B-B14F-4D97-AF65-F5344CB8AC3E}">
        <p14:creationId xmlns:p14="http://schemas.microsoft.com/office/powerpoint/2010/main" val="1751873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CAE5729-1065-6598-7528-DB131038F338}"/>
              </a:ext>
            </a:extLst>
          </p:cNvPr>
          <p:cNvSpPr>
            <a:spLocks noGrp="1"/>
          </p:cNvSpPr>
          <p:nvPr>
            <p:ph type="dt" sz="half" idx="10"/>
          </p:nvPr>
        </p:nvSpPr>
        <p:spPr/>
        <p:txBody>
          <a:bodyPr/>
          <a:lstStyle/>
          <a:p>
            <a:fld id="{C6D4B13A-B759-462B-B36D-CD8443CB85C5}" type="datetimeFigureOut">
              <a:rPr kumimoji="1" lang="ja-JP" altLang="en-US" smtClean="0"/>
              <a:t>2024/12/26</a:t>
            </a:fld>
            <a:endParaRPr kumimoji="1" lang="ja-JP" altLang="en-US"/>
          </a:p>
        </p:txBody>
      </p:sp>
      <p:sp>
        <p:nvSpPr>
          <p:cNvPr id="3" name="フッター プレースホルダー 2">
            <a:extLst>
              <a:ext uri="{FF2B5EF4-FFF2-40B4-BE49-F238E27FC236}">
                <a16:creationId xmlns:a16="http://schemas.microsoft.com/office/drawing/2014/main" id="{267CCC52-3E57-55D4-5560-12514B8A8365}"/>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C29C5EC-FFAD-FB38-5086-050CD5F2818E}"/>
              </a:ext>
            </a:extLst>
          </p:cNvPr>
          <p:cNvSpPr>
            <a:spLocks noGrp="1"/>
          </p:cNvSpPr>
          <p:nvPr>
            <p:ph type="sldNum" sz="quarter" idx="12"/>
          </p:nvPr>
        </p:nvSpPr>
        <p:spPr/>
        <p:txBody>
          <a:bodyPr/>
          <a:lstStyle/>
          <a:p>
            <a:fld id="{39F09F0C-3361-494E-B60F-98968B590F15}" type="slidenum">
              <a:rPr kumimoji="1" lang="ja-JP" altLang="en-US" smtClean="0"/>
              <a:t>‹#›</a:t>
            </a:fld>
            <a:endParaRPr kumimoji="1" lang="ja-JP" altLang="en-US"/>
          </a:p>
        </p:txBody>
      </p:sp>
    </p:spTree>
    <p:extLst>
      <p:ext uri="{BB962C8B-B14F-4D97-AF65-F5344CB8AC3E}">
        <p14:creationId xmlns:p14="http://schemas.microsoft.com/office/powerpoint/2010/main" val="1629315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9D7E70-0668-260B-B7F1-ADAC40814376}"/>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CD5F080-6971-D33B-37F8-2583D3704C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B06921E-0DC2-DE72-EF2D-C9B6B0E1A7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AB56DED9-8AE9-DAD1-CB31-A7EA3502E0A2}"/>
              </a:ext>
            </a:extLst>
          </p:cNvPr>
          <p:cNvSpPr>
            <a:spLocks noGrp="1"/>
          </p:cNvSpPr>
          <p:nvPr>
            <p:ph type="dt" sz="half" idx="10"/>
          </p:nvPr>
        </p:nvSpPr>
        <p:spPr/>
        <p:txBody>
          <a:bodyPr/>
          <a:lstStyle/>
          <a:p>
            <a:fld id="{C6D4B13A-B759-462B-B36D-CD8443CB85C5}" type="datetimeFigureOut">
              <a:rPr kumimoji="1" lang="ja-JP" altLang="en-US" smtClean="0"/>
              <a:t>2024/12/26</a:t>
            </a:fld>
            <a:endParaRPr kumimoji="1" lang="ja-JP" altLang="en-US"/>
          </a:p>
        </p:txBody>
      </p:sp>
      <p:sp>
        <p:nvSpPr>
          <p:cNvPr id="6" name="フッター プレースホルダー 5">
            <a:extLst>
              <a:ext uri="{FF2B5EF4-FFF2-40B4-BE49-F238E27FC236}">
                <a16:creationId xmlns:a16="http://schemas.microsoft.com/office/drawing/2014/main" id="{C21CF121-FEB3-4287-AD39-28053CD1D9F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6285645-4336-74DF-12CE-D5F920EF2B12}"/>
              </a:ext>
            </a:extLst>
          </p:cNvPr>
          <p:cNvSpPr>
            <a:spLocks noGrp="1"/>
          </p:cNvSpPr>
          <p:nvPr>
            <p:ph type="sldNum" sz="quarter" idx="12"/>
          </p:nvPr>
        </p:nvSpPr>
        <p:spPr/>
        <p:txBody>
          <a:bodyPr/>
          <a:lstStyle/>
          <a:p>
            <a:fld id="{39F09F0C-3361-494E-B60F-98968B590F15}" type="slidenum">
              <a:rPr kumimoji="1" lang="ja-JP" altLang="en-US" smtClean="0"/>
              <a:t>‹#›</a:t>
            </a:fld>
            <a:endParaRPr kumimoji="1" lang="ja-JP" altLang="en-US"/>
          </a:p>
        </p:txBody>
      </p:sp>
    </p:spTree>
    <p:extLst>
      <p:ext uri="{BB962C8B-B14F-4D97-AF65-F5344CB8AC3E}">
        <p14:creationId xmlns:p14="http://schemas.microsoft.com/office/powerpoint/2010/main" val="32137469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4E1E53-FD3B-9A61-9667-7A78C13DCE4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B8883C01-098A-F5CB-42A2-8F1AC43F68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DC93A377-6326-C81B-4881-01DF7656EB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F8CA606F-E2C6-D145-022D-EC78BDB8F4E9}"/>
              </a:ext>
            </a:extLst>
          </p:cNvPr>
          <p:cNvSpPr>
            <a:spLocks noGrp="1"/>
          </p:cNvSpPr>
          <p:nvPr>
            <p:ph type="dt" sz="half" idx="10"/>
          </p:nvPr>
        </p:nvSpPr>
        <p:spPr/>
        <p:txBody>
          <a:bodyPr/>
          <a:lstStyle/>
          <a:p>
            <a:fld id="{C6D4B13A-B759-462B-B36D-CD8443CB85C5}" type="datetimeFigureOut">
              <a:rPr kumimoji="1" lang="ja-JP" altLang="en-US" smtClean="0"/>
              <a:t>2024/12/26</a:t>
            </a:fld>
            <a:endParaRPr kumimoji="1" lang="ja-JP" altLang="en-US"/>
          </a:p>
        </p:txBody>
      </p:sp>
      <p:sp>
        <p:nvSpPr>
          <p:cNvPr id="6" name="フッター プレースホルダー 5">
            <a:extLst>
              <a:ext uri="{FF2B5EF4-FFF2-40B4-BE49-F238E27FC236}">
                <a16:creationId xmlns:a16="http://schemas.microsoft.com/office/drawing/2014/main" id="{5730C9A0-BA1B-E401-F174-90F16888EFA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0D7F8F4-45B8-8BDD-3D74-0A7BD16F03E7}"/>
              </a:ext>
            </a:extLst>
          </p:cNvPr>
          <p:cNvSpPr>
            <a:spLocks noGrp="1"/>
          </p:cNvSpPr>
          <p:nvPr>
            <p:ph type="sldNum" sz="quarter" idx="12"/>
          </p:nvPr>
        </p:nvSpPr>
        <p:spPr/>
        <p:txBody>
          <a:bodyPr/>
          <a:lstStyle/>
          <a:p>
            <a:fld id="{39F09F0C-3361-494E-B60F-98968B590F15}" type="slidenum">
              <a:rPr kumimoji="1" lang="ja-JP" altLang="en-US" smtClean="0"/>
              <a:t>‹#›</a:t>
            </a:fld>
            <a:endParaRPr kumimoji="1" lang="ja-JP" altLang="en-US"/>
          </a:p>
        </p:txBody>
      </p:sp>
    </p:spTree>
    <p:extLst>
      <p:ext uri="{BB962C8B-B14F-4D97-AF65-F5344CB8AC3E}">
        <p14:creationId xmlns:p14="http://schemas.microsoft.com/office/powerpoint/2010/main" val="3751333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05AE9EC5-BDC6-400B-3347-1AEA8AF9D6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2B298B0-F8C0-A7E4-BBB9-D4F232490C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7240CF5-E27A-6C22-9548-A2B2BF7765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D4B13A-B759-462B-B36D-CD8443CB85C5}" type="datetimeFigureOut">
              <a:rPr kumimoji="1" lang="ja-JP" altLang="en-US" smtClean="0"/>
              <a:t>2024/12/26</a:t>
            </a:fld>
            <a:endParaRPr kumimoji="1" lang="ja-JP" altLang="en-US"/>
          </a:p>
        </p:txBody>
      </p:sp>
      <p:sp>
        <p:nvSpPr>
          <p:cNvPr id="5" name="フッター プレースホルダー 4">
            <a:extLst>
              <a:ext uri="{FF2B5EF4-FFF2-40B4-BE49-F238E27FC236}">
                <a16:creationId xmlns:a16="http://schemas.microsoft.com/office/drawing/2014/main" id="{2E959D91-4CFD-9E4C-F4A0-F89FC96B35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A45ABD2F-E958-E0A7-FD18-1C1420133AB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F09F0C-3361-494E-B60F-98968B590F15}" type="slidenum">
              <a:rPr kumimoji="1" lang="ja-JP" altLang="en-US" smtClean="0"/>
              <a:t>‹#›</a:t>
            </a:fld>
            <a:endParaRPr kumimoji="1" lang="ja-JP" altLang="en-US"/>
          </a:p>
        </p:txBody>
      </p:sp>
    </p:spTree>
    <p:extLst>
      <p:ext uri="{BB962C8B-B14F-4D97-AF65-F5344CB8AC3E}">
        <p14:creationId xmlns:p14="http://schemas.microsoft.com/office/powerpoint/2010/main" val="7788213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hyperlink" Target="https://www.ipa.go.jp/shiken/mondai-kaiotu/gmcbt8000000dict-att/2019r01a_sg_am_qs.pdf" TargetMode="Externa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hyperlink" Target="https://www.ipa.go.jp/shiken/mondai-kaiotu/gmcbt8000000dict-att/2019r01a_sg_am_qs.pdf" TargetMode="Externa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hyperlink" Target="https://www.ipa.go.jp/shiken/mondai-kaiotu/gmcbt8000000dict-att/2019r01a_sg_am_qs.pdf"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9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0AB5ECC2-2551-D037-AF51-4FB695FFD5FF}"/>
              </a:ext>
            </a:extLst>
          </p:cNvPr>
          <p:cNvPicPr>
            <a:picLocks noChangeAspect="1"/>
          </p:cNvPicPr>
          <p:nvPr/>
        </p:nvPicPr>
        <p:blipFill>
          <a:blip r:embed="rId2"/>
          <a:stretch>
            <a:fillRect/>
          </a:stretch>
        </p:blipFill>
        <p:spPr>
          <a:xfrm>
            <a:off x="1483041" y="1021318"/>
            <a:ext cx="8978503" cy="4815364"/>
          </a:xfrm>
          <a:prstGeom prst="rect">
            <a:avLst/>
          </a:prstGeom>
        </p:spPr>
      </p:pic>
    </p:spTree>
    <p:extLst>
      <p:ext uri="{BB962C8B-B14F-4D97-AF65-F5344CB8AC3E}">
        <p14:creationId xmlns:p14="http://schemas.microsoft.com/office/powerpoint/2010/main" val="1707003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7804777-C71F-5E1C-AE9C-A390735BCBE4}"/>
              </a:ext>
            </a:extLst>
          </p:cNvPr>
          <p:cNvPicPr>
            <a:picLocks noChangeAspect="1"/>
          </p:cNvPicPr>
          <p:nvPr/>
        </p:nvPicPr>
        <p:blipFill>
          <a:blip r:embed="rId2"/>
          <a:stretch>
            <a:fillRect/>
          </a:stretch>
        </p:blipFill>
        <p:spPr>
          <a:xfrm>
            <a:off x="1172453" y="1841182"/>
            <a:ext cx="9847094" cy="3005138"/>
          </a:xfrm>
          <a:prstGeom prst="rect">
            <a:avLst/>
          </a:prstGeom>
        </p:spPr>
      </p:pic>
    </p:spTree>
    <p:extLst>
      <p:ext uri="{BB962C8B-B14F-4D97-AF65-F5344CB8AC3E}">
        <p14:creationId xmlns:p14="http://schemas.microsoft.com/office/powerpoint/2010/main" val="91949015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自動的に生成された説明">
            <a:extLst>
              <a:ext uri="{FF2B5EF4-FFF2-40B4-BE49-F238E27FC236}">
                <a16:creationId xmlns:a16="http://schemas.microsoft.com/office/drawing/2014/main" id="{6149AF48-6719-811C-CDEF-EA20457041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449" y="1886311"/>
            <a:ext cx="10515101" cy="2924603"/>
          </a:xfrm>
          <a:prstGeom prst="rect">
            <a:avLst/>
          </a:prstGeom>
        </p:spPr>
      </p:pic>
    </p:spTree>
    <p:extLst>
      <p:ext uri="{BB962C8B-B14F-4D97-AF65-F5344CB8AC3E}">
        <p14:creationId xmlns:p14="http://schemas.microsoft.com/office/powerpoint/2010/main" val="6092884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自動的に生成された説明">
            <a:extLst>
              <a:ext uri="{FF2B5EF4-FFF2-40B4-BE49-F238E27FC236}">
                <a16:creationId xmlns:a16="http://schemas.microsoft.com/office/drawing/2014/main" id="{6149AF48-6719-811C-CDEF-EA20457041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449" y="1886311"/>
            <a:ext cx="10515101" cy="2924603"/>
          </a:xfrm>
          <a:prstGeom prst="rect">
            <a:avLst/>
          </a:prstGeom>
        </p:spPr>
      </p:pic>
      <p:sp>
        <p:nvSpPr>
          <p:cNvPr id="2" name="楕円 1">
            <a:extLst>
              <a:ext uri="{FF2B5EF4-FFF2-40B4-BE49-F238E27FC236}">
                <a16:creationId xmlns:a16="http://schemas.microsoft.com/office/drawing/2014/main" id="{D13F5EB8-4AD9-A990-3E36-9C29B7E435C4}"/>
              </a:ext>
            </a:extLst>
          </p:cNvPr>
          <p:cNvSpPr/>
          <p:nvPr/>
        </p:nvSpPr>
        <p:spPr>
          <a:xfrm>
            <a:off x="1457237" y="4092190"/>
            <a:ext cx="482321" cy="4320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5445336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91934E2D-C19C-2696-84C9-A28254DCAD1C}"/>
              </a:ext>
            </a:extLst>
          </p:cNvPr>
          <p:cNvSpPr txBox="1"/>
          <p:nvPr/>
        </p:nvSpPr>
        <p:spPr>
          <a:xfrm>
            <a:off x="3047163" y="3246846"/>
            <a:ext cx="6094324" cy="369332"/>
          </a:xfrm>
          <a:prstGeom prst="rect">
            <a:avLst/>
          </a:prstGeom>
          <a:noFill/>
        </p:spPr>
        <p:txBody>
          <a:bodyPr wrap="square">
            <a:spAutoFit/>
          </a:bodyPr>
          <a:lstStyle/>
          <a:p>
            <a:r>
              <a:rPr lang="pt-BR" altLang="ja-JP" dirty="0">
                <a:hlinkClick r:id="rId2"/>
              </a:rPr>
              <a:t>2019r01a_sg_am_qs.pdf (ipa.go.jp)</a:t>
            </a:r>
            <a:endParaRPr lang="ja-JP" altLang="en-US" dirty="0"/>
          </a:p>
        </p:txBody>
      </p:sp>
    </p:spTree>
    <p:extLst>
      <p:ext uri="{BB962C8B-B14F-4D97-AF65-F5344CB8AC3E}">
        <p14:creationId xmlns:p14="http://schemas.microsoft.com/office/powerpoint/2010/main" val="164904305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91934E2D-C19C-2696-84C9-A28254DCAD1C}"/>
              </a:ext>
            </a:extLst>
          </p:cNvPr>
          <p:cNvSpPr txBox="1"/>
          <p:nvPr/>
        </p:nvSpPr>
        <p:spPr>
          <a:xfrm>
            <a:off x="3047163" y="3246846"/>
            <a:ext cx="6094324" cy="369332"/>
          </a:xfrm>
          <a:prstGeom prst="rect">
            <a:avLst/>
          </a:prstGeom>
          <a:noFill/>
        </p:spPr>
        <p:txBody>
          <a:bodyPr wrap="square">
            <a:spAutoFit/>
          </a:bodyPr>
          <a:lstStyle/>
          <a:p>
            <a:r>
              <a:rPr lang="pt-BR" altLang="ja-JP" dirty="0">
                <a:hlinkClick r:id="rId2"/>
              </a:rPr>
              <a:t>2019r01a_sg_am_qs.pdf (ipa.go.jp)</a:t>
            </a:r>
            <a:endParaRPr lang="ja-JP" altLang="en-US" dirty="0"/>
          </a:p>
        </p:txBody>
      </p:sp>
    </p:spTree>
    <p:extLst>
      <p:ext uri="{BB962C8B-B14F-4D97-AF65-F5344CB8AC3E}">
        <p14:creationId xmlns:p14="http://schemas.microsoft.com/office/powerpoint/2010/main" val="37484477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91934E2D-C19C-2696-84C9-A28254DCAD1C}"/>
              </a:ext>
            </a:extLst>
          </p:cNvPr>
          <p:cNvSpPr txBox="1"/>
          <p:nvPr/>
        </p:nvSpPr>
        <p:spPr>
          <a:xfrm>
            <a:off x="3047163" y="3246846"/>
            <a:ext cx="6094324" cy="369332"/>
          </a:xfrm>
          <a:prstGeom prst="rect">
            <a:avLst/>
          </a:prstGeom>
          <a:noFill/>
        </p:spPr>
        <p:txBody>
          <a:bodyPr wrap="square">
            <a:spAutoFit/>
          </a:bodyPr>
          <a:lstStyle/>
          <a:p>
            <a:r>
              <a:rPr lang="pt-BR" altLang="ja-JP" dirty="0">
                <a:hlinkClick r:id="rId2"/>
              </a:rPr>
              <a:t>2019r01a_sg_am_qs.pdf (ipa.go.jp)</a:t>
            </a:r>
            <a:endParaRPr lang="ja-JP" altLang="en-US" dirty="0"/>
          </a:p>
        </p:txBody>
      </p:sp>
    </p:spTree>
    <p:extLst>
      <p:ext uri="{BB962C8B-B14F-4D97-AF65-F5344CB8AC3E}">
        <p14:creationId xmlns:p14="http://schemas.microsoft.com/office/powerpoint/2010/main" val="4259326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7804777-C71F-5E1C-AE9C-A390735BCBE4}"/>
              </a:ext>
            </a:extLst>
          </p:cNvPr>
          <p:cNvPicPr>
            <a:picLocks noChangeAspect="1"/>
          </p:cNvPicPr>
          <p:nvPr/>
        </p:nvPicPr>
        <p:blipFill>
          <a:blip r:embed="rId2"/>
          <a:stretch>
            <a:fillRect/>
          </a:stretch>
        </p:blipFill>
        <p:spPr>
          <a:xfrm>
            <a:off x="1172453" y="1841182"/>
            <a:ext cx="9847094" cy="3005138"/>
          </a:xfrm>
          <a:prstGeom prst="rect">
            <a:avLst/>
          </a:prstGeom>
        </p:spPr>
      </p:pic>
      <p:sp>
        <p:nvSpPr>
          <p:cNvPr id="2" name="楕円 1">
            <a:extLst>
              <a:ext uri="{FF2B5EF4-FFF2-40B4-BE49-F238E27FC236}">
                <a16:creationId xmlns:a16="http://schemas.microsoft.com/office/drawing/2014/main" id="{90D8B60D-358F-CA98-B03C-3F8F71CD06E9}"/>
              </a:ext>
            </a:extLst>
          </p:cNvPr>
          <p:cNvSpPr/>
          <p:nvPr/>
        </p:nvSpPr>
        <p:spPr>
          <a:xfrm>
            <a:off x="1617784" y="4313839"/>
            <a:ext cx="482321" cy="4320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30207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744CFD98-B729-C6D0-00F2-7F785206A54F}"/>
              </a:ext>
            </a:extLst>
          </p:cNvPr>
          <p:cNvSpPr txBox="1"/>
          <p:nvPr/>
        </p:nvSpPr>
        <p:spPr>
          <a:xfrm>
            <a:off x="1396719" y="1537397"/>
            <a:ext cx="9485645" cy="3539430"/>
          </a:xfrm>
          <a:prstGeom prst="rect">
            <a:avLst/>
          </a:prstGeom>
          <a:noFill/>
        </p:spPr>
        <p:txBody>
          <a:bodyPr wrap="square" rtlCol="0">
            <a:spAutoFit/>
          </a:bodyPr>
          <a:lstStyle/>
          <a:p>
            <a:r>
              <a:rPr lang="ja-JP" altLang="en-US" sz="2800" b="1" i="0" dirty="0">
                <a:solidFill>
                  <a:srgbClr val="0070C0"/>
                </a:solidFill>
                <a:effectLst/>
                <a:latin typeface="Helvetica" panose="020B0604020202020204" pitchFamily="34" charset="0"/>
              </a:rPr>
              <a:t>・継続的改善</a:t>
            </a:r>
            <a:endParaRPr lang="en-US" altLang="ja-JP" sz="2800" b="1" i="0" dirty="0">
              <a:solidFill>
                <a:srgbClr val="0070C0"/>
              </a:solidFill>
              <a:effectLst/>
              <a:latin typeface="Helvetica" panose="020B0604020202020204" pitchFamily="34" charset="0"/>
            </a:endParaRPr>
          </a:p>
          <a:p>
            <a:r>
              <a:rPr lang="ja-JP" altLang="en-US" sz="2800" b="0" i="0" dirty="0">
                <a:solidFill>
                  <a:srgbClr val="090909"/>
                </a:solidFill>
                <a:effectLst/>
                <a:latin typeface="Helvetica" panose="020B0604020202020204" pitchFamily="34" charset="0"/>
              </a:rPr>
              <a:t>パフォーマンスを向上するために繰り返し行われる活動</a:t>
            </a:r>
            <a:endParaRPr lang="en-US" altLang="ja-JP" sz="2800" b="0" i="0" dirty="0">
              <a:solidFill>
                <a:srgbClr val="090909"/>
              </a:solidFill>
              <a:effectLst/>
              <a:latin typeface="Helvetica" panose="020B0604020202020204" pitchFamily="34" charset="0"/>
            </a:endParaRPr>
          </a:p>
          <a:p>
            <a:endParaRPr kumimoji="1" lang="en-US" altLang="ja-JP" sz="2800" dirty="0">
              <a:solidFill>
                <a:srgbClr val="090909"/>
              </a:solidFill>
              <a:latin typeface="Helvetica" panose="020B0604020202020204" pitchFamily="34" charset="0"/>
            </a:endParaRPr>
          </a:p>
          <a:p>
            <a:r>
              <a:rPr lang="ja-JP" altLang="en-US" sz="2800" b="1" dirty="0">
                <a:solidFill>
                  <a:srgbClr val="0070C0"/>
                </a:solidFill>
                <a:latin typeface="Helvetica" panose="020B0604020202020204" pitchFamily="34" charset="0"/>
              </a:rPr>
              <a:t>・修正</a:t>
            </a:r>
            <a:endParaRPr lang="en-US" altLang="ja-JP" sz="2800" b="1" i="0" dirty="0">
              <a:solidFill>
                <a:srgbClr val="0070C0"/>
              </a:solidFill>
              <a:effectLst/>
              <a:latin typeface="Helvetica" panose="020B0604020202020204" pitchFamily="34" charset="0"/>
            </a:endParaRPr>
          </a:p>
          <a:p>
            <a:r>
              <a:rPr lang="ja-JP" altLang="en-US" sz="2800" b="0" i="0" dirty="0">
                <a:solidFill>
                  <a:srgbClr val="090909"/>
                </a:solidFill>
                <a:effectLst/>
                <a:latin typeface="Helvetica" panose="020B0604020202020204" pitchFamily="34" charset="0"/>
              </a:rPr>
              <a:t>検出された不適合を除去するための処置</a:t>
            </a:r>
            <a:endParaRPr lang="en-US" altLang="ja-JP" sz="2800" b="0" i="0" dirty="0">
              <a:solidFill>
                <a:srgbClr val="090909"/>
              </a:solidFill>
              <a:effectLst/>
              <a:latin typeface="Helvetica" panose="020B0604020202020204" pitchFamily="34" charset="0"/>
            </a:endParaRPr>
          </a:p>
          <a:p>
            <a:endParaRPr kumimoji="1" lang="en-US" altLang="ja-JP" sz="2800" dirty="0">
              <a:solidFill>
                <a:srgbClr val="090909"/>
              </a:solidFill>
              <a:latin typeface="Helvetica" panose="020B0604020202020204" pitchFamily="34" charset="0"/>
            </a:endParaRPr>
          </a:p>
          <a:p>
            <a:r>
              <a:rPr kumimoji="1" lang="ja-JP" altLang="en-US" sz="2800" b="1" dirty="0">
                <a:solidFill>
                  <a:srgbClr val="0070C0"/>
                </a:solidFill>
                <a:latin typeface="Helvetica" panose="020B0604020202020204" pitchFamily="34" charset="0"/>
              </a:rPr>
              <a:t>・リスクアセスメント</a:t>
            </a:r>
            <a:endParaRPr lang="en-US" altLang="ja-JP" sz="2800" b="1" i="0" dirty="0">
              <a:solidFill>
                <a:srgbClr val="0070C0"/>
              </a:solidFill>
              <a:effectLst/>
              <a:latin typeface="Helvetica" panose="020B0604020202020204" pitchFamily="34" charset="0"/>
            </a:endParaRPr>
          </a:p>
          <a:p>
            <a:r>
              <a:rPr lang="ja-JP" altLang="en-US" sz="2800" b="0" i="0" dirty="0">
                <a:solidFill>
                  <a:srgbClr val="090909"/>
                </a:solidFill>
                <a:effectLst/>
                <a:latin typeface="Helvetica" panose="020B0604020202020204" pitchFamily="34" charset="0"/>
              </a:rPr>
              <a:t>リスク特定，リスク分析及びリスク評価のプロセス全体</a:t>
            </a:r>
            <a:endParaRPr kumimoji="1" lang="ja-JP" altLang="en-US" sz="2800" dirty="0"/>
          </a:p>
        </p:txBody>
      </p:sp>
    </p:spTree>
    <p:extLst>
      <p:ext uri="{BB962C8B-B14F-4D97-AF65-F5344CB8AC3E}">
        <p14:creationId xmlns:p14="http://schemas.microsoft.com/office/powerpoint/2010/main" val="3052083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3811DF5-93F9-32F0-E7D1-0984B52014EE}"/>
              </a:ext>
            </a:extLst>
          </p:cNvPr>
          <p:cNvPicPr>
            <a:picLocks noChangeAspect="1"/>
          </p:cNvPicPr>
          <p:nvPr/>
        </p:nvPicPr>
        <p:blipFill>
          <a:blip r:embed="rId2"/>
          <a:stretch>
            <a:fillRect/>
          </a:stretch>
        </p:blipFill>
        <p:spPr>
          <a:xfrm>
            <a:off x="1776412" y="257175"/>
            <a:ext cx="8639175" cy="6343650"/>
          </a:xfrm>
          <a:prstGeom prst="rect">
            <a:avLst/>
          </a:prstGeom>
        </p:spPr>
      </p:pic>
    </p:spTree>
    <p:extLst>
      <p:ext uri="{BB962C8B-B14F-4D97-AF65-F5344CB8AC3E}">
        <p14:creationId xmlns:p14="http://schemas.microsoft.com/office/powerpoint/2010/main" val="2681709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3811DF5-93F9-32F0-E7D1-0984B52014EE}"/>
              </a:ext>
            </a:extLst>
          </p:cNvPr>
          <p:cNvPicPr>
            <a:picLocks noChangeAspect="1"/>
          </p:cNvPicPr>
          <p:nvPr/>
        </p:nvPicPr>
        <p:blipFill>
          <a:blip r:embed="rId2"/>
          <a:stretch>
            <a:fillRect/>
          </a:stretch>
        </p:blipFill>
        <p:spPr>
          <a:xfrm>
            <a:off x="1776412" y="257175"/>
            <a:ext cx="8639175" cy="6343650"/>
          </a:xfrm>
          <a:prstGeom prst="rect">
            <a:avLst/>
          </a:prstGeom>
        </p:spPr>
      </p:pic>
      <p:sp>
        <p:nvSpPr>
          <p:cNvPr id="2" name="楕円 1">
            <a:extLst>
              <a:ext uri="{FF2B5EF4-FFF2-40B4-BE49-F238E27FC236}">
                <a16:creationId xmlns:a16="http://schemas.microsoft.com/office/drawing/2014/main" id="{1C531D02-7003-779F-5839-A6E85FE2C695}"/>
              </a:ext>
            </a:extLst>
          </p:cNvPr>
          <p:cNvSpPr/>
          <p:nvPr/>
        </p:nvSpPr>
        <p:spPr>
          <a:xfrm>
            <a:off x="2130250" y="1540494"/>
            <a:ext cx="482321" cy="4320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F51DD0D5-E558-B57E-1E41-57200D674F79}"/>
              </a:ext>
            </a:extLst>
          </p:cNvPr>
          <p:cNvSpPr txBox="1"/>
          <p:nvPr/>
        </p:nvSpPr>
        <p:spPr>
          <a:xfrm>
            <a:off x="2612571" y="1069189"/>
            <a:ext cx="7275007" cy="523220"/>
          </a:xfrm>
          <a:prstGeom prst="rect">
            <a:avLst/>
          </a:prstGeom>
          <a:noFill/>
        </p:spPr>
        <p:txBody>
          <a:bodyPr wrap="square">
            <a:spAutoFit/>
          </a:bodyPr>
          <a:lstStyle/>
          <a:p>
            <a:r>
              <a:rPr lang="ja-JP" altLang="en-US" sz="1400" b="1" dirty="0">
                <a:solidFill>
                  <a:srgbClr val="0070C0"/>
                </a:solidFill>
                <a:latin typeface="Helvetica" panose="020B0604020202020204" pitchFamily="34" charset="0"/>
              </a:rPr>
              <a:t>⇒　</a:t>
            </a:r>
            <a:r>
              <a:rPr lang="en-US" altLang="ja-JP" sz="1400" b="1" dirty="0">
                <a:solidFill>
                  <a:srgbClr val="0070C0"/>
                </a:solidFill>
                <a:latin typeface="Helvetica" panose="020B0604020202020204" pitchFamily="34" charset="0"/>
              </a:rPr>
              <a:t>TCP23</a:t>
            </a:r>
            <a:r>
              <a:rPr lang="ja-JP" altLang="en-US" sz="1400" b="1" dirty="0">
                <a:solidFill>
                  <a:srgbClr val="0070C0"/>
                </a:solidFill>
                <a:latin typeface="Helvetica" panose="020B0604020202020204" pitchFamily="34" charset="0"/>
              </a:rPr>
              <a:t>番ポートは「</a:t>
            </a:r>
            <a:r>
              <a:rPr lang="en-US" altLang="ja-JP" sz="1400" b="1" dirty="0">
                <a:solidFill>
                  <a:srgbClr val="0070C0"/>
                </a:solidFill>
                <a:latin typeface="Helvetica" panose="020B0604020202020204" pitchFamily="34" charset="0"/>
              </a:rPr>
              <a:t>Telnet</a:t>
            </a:r>
            <a:r>
              <a:rPr lang="ja-JP" altLang="en-US" sz="1400" b="1" dirty="0">
                <a:solidFill>
                  <a:srgbClr val="0070C0"/>
                </a:solidFill>
                <a:latin typeface="Helvetica" panose="020B0604020202020204" pitchFamily="34" charset="0"/>
              </a:rPr>
              <a:t>」。</a:t>
            </a:r>
            <a:r>
              <a:rPr lang="en-US" altLang="ja-JP" sz="1400" b="1" dirty="0">
                <a:solidFill>
                  <a:srgbClr val="0070C0"/>
                </a:solidFill>
                <a:latin typeface="Helvetica" panose="020B0604020202020204" pitchFamily="34" charset="0"/>
              </a:rPr>
              <a:t>Telnet</a:t>
            </a:r>
            <a:r>
              <a:rPr lang="ja-JP" altLang="en-US" sz="1400" b="1" dirty="0">
                <a:solidFill>
                  <a:srgbClr val="0070C0"/>
                </a:solidFill>
                <a:latin typeface="Helvetica" panose="020B0604020202020204" pitchFamily="34" charset="0"/>
              </a:rPr>
              <a:t>は遠隔地からネットワークを通じて別の</a:t>
            </a:r>
            <a:endParaRPr lang="en-US" altLang="ja-JP" sz="1400" b="1" dirty="0">
              <a:solidFill>
                <a:srgbClr val="0070C0"/>
              </a:solidFill>
              <a:latin typeface="Helvetica" panose="020B0604020202020204" pitchFamily="34" charset="0"/>
            </a:endParaRPr>
          </a:p>
          <a:p>
            <a:r>
              <a:rPr lang="ja-JP" altLang="en-US" sz="1400" b="1" dirty="0">
                <a:solidFill>
                  <a:srgbClr val="0070C0"/>
                </a:solidFill>
                <a:latin typeface="Helvetica" panose="020B0604020202020204" pitchFamily="34" charset="0"/>
              </a:rPr>
              <a:t>　　コンピュータをリモート操作するためのプロトコル。</a:t>
            </a:r>
            <a:endParaRPr lang="ja-JP" altLang="en-US" sz="1400" b="1" dirty="0">
              <a:solidFill>
                <a:srgbClr val="0070C0"/>
              </a:solidFill>
            </a:endParaRPr>
          </a:p>
        </p:txBody>
      </p:sp>
      <p:cxnSp>
        <p:nvCxnSpPr>
          <p:cNvPr id="5" name="直線コネクタ 4">
            <a:extLst>
              <a:ext uri="{FF2B5EF4-FFF2-40B4-BE49-F238E27FC236}">
                <a16:creationId xmlns:a16="http://schemas.microsoft.com/office/drawing/2014/main" id="{6CE76967-48FA-AB30-2258-5944910BFF24}"/>
              </a:ext>
            </a:extLst>
          </p:cNvPr>
          <p:cNvCxnSpPr>
            <a:cxnSpLocks/>
          </p:cNvCxnSpPr>
          <p:nvPr/>
        </p:nvCxnSpPr>
        <p:spPr>
          <a:xfrm>
            <a:off x="4247902" y="3597310"/>
            <a:ext cx="303715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1849BB43-9305-1F01-7FE7-635B7FA239EA}"/>
              </a:ext>
            </a:extLst>
          </p:cNvPr>
          <p:cNvCxnSpPr>
            <a:cxnSpLocks/>
          </p:cNvCxnSpPr>
          <p:nvPr/>
        </p:nvCxnSpPr>
        <p:spPr>
          <a:xfrm>
            <a:off x="4577422" y="4443046"/>
            <a:ext cx="349140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68353E54-C120-FA45-77BD-8BCBDF30B600}"/>
              </a:ext>
            </a:extLst>
          </p:cNvPr>
          <p:cNvCxnSpPr>
            <a:cxnSpLocks/>
          </p:cNvCxnSpPr>
          <p:nvPr/>
        </p:nvCxnSpPr>
        <p:spPr>
          <a:xfrm>
            <a:off x="4577422" y="5700765"/>
            <a:ext cx="349140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4402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54957DD5-81A4-F8D2-1183-32BA44ACCB3A}"/>
              </a:ext>
            </a:extLst>
          </p:cNvPr>
          <p:cNvPicPr>
            <a:picLocks noChangeAspect="1"/>
          </p:cNvPicPr>
          <p:nvPr/>
        </p:nvPicPr>
        <p:blipFill>
          <a:blip r:embed="rId2"/>
          <a:stretch>
            <a:fillRect/>
          </a:stretch>
        </p:blipFill>
        <p:spPr>
          <a:xfrm>
            <a:off x="1155748" y="783431"/>
            <a:ext cx="9880504" cy="5291138"/>
          </a:xfrm>
          <a:prstGeom prst="rect">
            <a:avLst/>
          </a:prstGeom>
        </p:spPr>
      </p:pic>
    </p:spTree>
    <p:extLst>
      <p:ext uri="{BB962C8B-B14F-4D97-AF65-F5344CB8AC3E}">
        <p14:creationId xmlns:p14="http://schemas.microsoft.com/office/powerpoint/2010/main" val="1793413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54957DD5-81A4-F8D2-1183-32BA44ACCB3A}"/>
              </a:ext>
            </a:extLst>
          </p:cNvPr>
          <p:cNvPicPr>
            <a:picLocks noChangeAspect="1"/>
          </p:cNvPicPr>
          <p:nvPr/>
        </p:nvPicPr>
        <p:blipFill>
          <a:blip r:embed="rId2"/>
          <a:stretch>
            <a:fillRect/>
          </a:stretch>
        </p:blipFill>
        <p:spPr>
          <a:xfrm>
            <a:off x="1155748" y="783431"/>
            <a:ext cx="9880504" cy="5291138"/>
          </a:xfrm>
          <a:prstGeom prst="rect">
            <a:avLst/>
          </a:prstGeom>
        </p:spPr>
      </p:pic>
      <p:sp>
        <p:nvSpPr>
          <p:cNvPr id="2" name="楕円 1">
            <a:extLst>
              <a:ext uri="{FF2B5EF4-FFF2-40B4-BE49-F238E27FC236}">
                <a16:creationId xmlns:a16="http://schemas.microsoft.com/office/drawing/2014/main" id="{4C0D5F90-CD68-F4B4-45CA-251AB9A0AEE4}"/>
              </a:ext>
            </a:extLst>
          </p:cNvPr>
          <p:cNvSpPr/>
          <p:nvPr/>
        </p:nvSpPr>
        <p:spPr>
          <a:xfrm>
            <a:off x="1547446" y="2686006"/>
            <a:ext cx="482321" cy="4320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 name="直線コネクタ 2">
            <a:extLst>
              <a:ext uri="{FF2B5EF4-FFF2-40B4-BE49-F238E27FC236}">
                <a16:creationId xmlns:a16="http://schemas.microsoft.com/office/drawing/2014/main" id="{C210C84E-307D-86E7-3CC7-4BA4C94FAB8D}"/>
              </a:ext>
            </a:extLst>
          </p:cNvPr>
          <p:cNvCxnSpPr>
            <a:cxnSpLocks/>
          </p:cNvCxnSpPr>
          <p:nvPr/>
        </p:nvCxnSpPr>
        <p:spPr>
          <a:xfrm>
            <a:off x="9154847" y="2100105"/>
            <a:ext cx="188140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F7F4C76B-0748-3432-3E82-579869901E91}"/>
              </a:ext>
            </a:extLst>
          </p:cNvPr>
          <p:cNvSpPr txBox="1"/>
          <p:nvPr/>
        </p:nvSpPr>
        <p:spPr>
          <a:xfrm>
            <a:off x="8198179" y="2247504"/>
            <a:ext cx="3478005" cy="307777"/>
          </a:xfrm>
          <a:prstGeom prst="rect">
            <a:avLst/>
          </a:prstGeom>
          <a:noFill/>
        </p:spPr>
        <p:txBody>
          <a:bodyPr wrap="square">
            <a:spAutoFit/>
          </a:bodyPr>
          <a:lstStyle/>
          <a:p>
            <a:r>
              <a:rPr lang="ja-JP" altLang="en-US" sz="1400" b="1" dirty="0">
                <a:solidFill>
                  <a:srgbClr val="0070C0"/>
                </a:solidFill>
                <a:latin typeface="Helvetica" panose="020B0604020202020204" pitchFamily="34" charset="0"/>
              </a:rPr>
              <a:t>⇒　</a:t>
            </a:r>
            <a:r>
              <a:rPr lang="en-US" altLang="ja-JP" sz="1400" b="1" dirty="0">
                <a:solidFill>
                  <a:srgbClr val="0070C0"/>
                </a:solidFill>
                <a:latin typeface="Helvetica" panose="020B0604020202020204" pitchFamily="34" charset="0"/>
              </a:rPr>
              <a:t>DKIM(DomainKeys Identified Mail)</a:t>
            </a:r>
            <a:endParaRPr lang="ja-JP" altLang="en-US" sz="1400" b="1" dirty="0">
              <a:solidFill>
                <a:srgbClr val="0070C0"/>
              </a:solidFill>
            </a:endParaRPr>
          </a:p>
        </p:txBody>
      </p:sp>
      <p:cxnSp>
        <p:nvCxnSpPr>
          <p:cNvPr id="7" name="直線コネクタ 6">
            <a:extLst>
              <a:ext uri="{FF2B5EF4-FFF2-40B4-BE49-F238E27FC236}">
                <a16:creationId xmlns:a16="http://schemas.microsoft.com/office/drawing/2014/main" id="{E01CB2ED-6E13-7F33-8448-198F43327287}"/>
              </a:ext>
            </a:extLst>
          </p:cNvPr>
          <p:cNvCxnSpPr>
            <a:cxnSpLocks/>
          </p:cNvCxnSpPr>
          <p:nvPr/>
        </p:nvCxnSpPr>
        <p:spPr>
          <a:xfrm>
            <a:off x="4413700" y="5045947"/>
            <a:ext cx="332353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F487227F-D46D-08F8-E023-A1B0DDC0077B}"/>
              </a:ext>
            </a:extLst>
          </p:cNvPr>
          <p:cNvSpPr txBox="1"/>
          <p:nvPr/>
        </p:nvSpPr>
        <p:spPr>
          <a:xfrm>
            <a:off x="8501305" y="4738171"/>
            <a:ext cx="2883477" cy="307776"/>
          </a:xfrm>
          <a:prstGeom prst="rect">
            <a:avLst/>
          </a:prstGeom>
          <a:noFill/>
        </p:spPr>
        <p:txBody>
          <a:bodyPr wrap="square">
            <a:spAutoFit/>
          </a:bodyPr>
          <a:lstStyle/>
          <a:p>
            <a:r>
              <a:rPr lang="ja-JP" altLang="en-US" sz="1400" b="1" dirty="0">
                <a:solidFill>
                  <a:srgbClr val="0070C0"/>
                </a:solidFill>
                <a:latin typeface="Helvetica" panose="020B0604020202020204" pitchFamily="34" charset="0"/>
              </a:rPr>
              <a:t>⇒　メールアーカイブ</a:t>
            </a:r>
            <a:endParaRPr lang="ja-JP" altLang="en-US" sz="1400" b="1" dirty="0">
              <a:solidFill>
                <a:srgbClr val="0070C0"/>
              </a:solidFill>
            </a:endParaRPr>
          </a:p>
        </p:txBody>
      </p:sp>
      <p:cxnSp>
        <p:nvCxnSpPr>
          <p:cNvPr id="11" name="直線コネクタ 10">
            <a:extLst>
              <a:ext uri="{FF2B5EF4-FFF2-40B4-BE49-F238E27FC236}">
                <a16:creationId xmlns:a16="http://schemas.microsoft.com/office/drawing/2014/main" id="{C07A06D1-EC90-2529-4A45-94452A1949B3}"/>
              </a:ext>
            </a:extLst>
          </p:cNvPr>
          <p:cNvCxnSpPr>
            <a:cxnSpLocks/>
          </p:cNvCxnSpPr>
          <p:nvPr/>
        </p:nvCxnSpPr>
        <p:spPr>
          <a:xfrm>
            <a:off x="7385538" y="5499797"/>
            <a:ext cx="294416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B6F31819-C639-5B6A-AB1A-EAD926E1EDE3}"/>
              </a:ext>
            </a:extLst>
          </p:cNvPr>
          <p:cNvSpPr txBox="1"/>
          <p:nvPr/>
        </p:nvSpPr>
        <p:spPr>
          <a:xfrm>
            <a:off x="7568483" y="5669316"/>
            <a:ext cx="3585187" cy="307777"/>
          </a:xfrm>
          <a:prstGeom prst="rect">
            <a:avLst/>
          </a:prstGeom>
          <a:noFill/>
        </p:spPr>
        <p:txBody>
          <a:bodyPr wrap="square">
            <a:spAutoFit/>
          </a:bodyPr>
          <a:lstStyle/>
          <a:p>
            <a:r>
              <a:rPr lang="ja-JP" altLang="en-US" sz="1400" b="1" dirty="0">
                <a:solidFill>
                  <a:srgbClr val="0070C0"/>
                </a:solidFill>
                <a:latin typeface="Helvetica" panose="020B0604020202020204" pitchFamily="34" charset="0"/>
              </a:rPr>
              <a:t>⇒　上長承認機能や第三者承認機能など</a:t>
            </a:r>
            <a:endParaRPr lang="ja-JP" altLang="en-US" sz="1400" b="1" dirty="0">
              <a:solidFill>
                <a:srgbClr val="0070C0"/>
              </a:solidFill>
            </a:endParaRPr>
          </a:p>
        </p:txBody>
      </p:sp>
    </p:spTree>
    <p:extLst>
      <p:ext uri="{BB962C8B-B14F-4D97-AF65-F5344CB8AC3E}">
        <p14:creationId xmlns:p14="http://schemas.microsoft.com/office/powerpoint/2010/main" val="3775704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C1C5E016-D5FB-8000-85A1-43549A63A8B0}"/>
              </a:ext>
            </a:extLst>
          </p:cNvPr>
          <p:cNvPicPr>
            <a:picLocks noChangeAspect="1"/>
          </p:cNvPicPr>
          <p:nvPr/>
        </p:nvPicPr>
        <p:blipFill>
          <a:blip r:embed="rId2"/>
          <a:stretch>
            <a:fillRect/>
          </a:stretch>
        </p:blipFill>
        <p:spPr>
          <a:xfrm>
            <a:off x="1814512" y="504825"/>
            <a:ext cx="8562975" cy="5848350"/>
          </a:xfrm>
          <a:prstGeom prst="rect">
            <a:avLst/>
          </a:prstGeom>
        </p:spPr>
      </p:pic>
    </p:spTree>
    <p:extLst>
      <p:ext uri="{BB962C8B-B14F-4D97-AF65-F5344CB8AC3E}">
        <p14:creationId xmlns:p14="http://schemas.microsoft.com/office/powerpoint/2010/main" val="1637560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C1C5E016-D5FB-8000-85A1-43549A63A8B0}"/>
              </a:ext>
            </a:extLst>
          </p:cNvPr>
          <p:cNvPicPr>
            <a:picLocks noChangeAspect="1"/>
          </p:cNvPicPr>
          <p:nvPr/>
        </p:nvPicPr>
        <p:blipFill>
          <a:blip r:embed="rId2"/>
          <a:stretch>
            <a:fillRect/>
          </a:stretch>
        </p:blipFill>
        <p:spPr>
          <a:xfrm>
            <a:off x="1814512" y="504825"/>
            <a:ext cx="8562975" cy="5848350"/>
          </a:xfrm>
          <a:prstGeom prst="rect">
            <a:avLst/>
          </a:prstGeom>
        </p:spPr>
      </p:pic>
      <p:sp>
        <p:nvSpPr>
          <p:cNvPr id="2" name="楕円 1">
            <a:extLst>
              <a:ext uri="{FF2B5EF4-FFF2-40B4-BE49-F238E27FC236}">
                <a16:creationId xmlns:a16="http://schemas.microsoft.com/office/drawing/2014/main" id="{28F59C06-8412-F7C1-5B64-C34187749351}"/>
              </a:ext>
            </a:extLst>
          </p:cNvPr>
          <p:cNvSpPr/>
          <p:nvPr/>
        </p:nvSpPr>
        <p:spPr>
          <a:xfrm>
            <a:off x="2180493" y="2996921"/>
            <a:ext cx="482321" cy="4320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 name="直線コネクタ 3">
            <a:extLst>
              <a:ext uri="{FF2B5EF4-FFF2-40B4-BE49-F238E27FC236}">
                <a16:creationId xmlns:a16="http://schemas.microsoft.com/office/drawing/2014/main" id="{4B8848FE-DE7B-BFC1-5F2D-0DFF7ECD8004}"/>
              </a:ext>
            </a:extLst>
          </p:cNvPr>
          <p:cNvCxnSpPr>
            <a:cxnSpLocks/>
          </p:cNvCxnSpPr>
          <p:nvPr/>
        </p:nvCxnSpPr>
        <p:spPr>
          <a:xfrm>
            <a:off x="6843726" y="4250452"/>
            <a:ext cx="129543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565D8104-28BB-6998-A4D8-B6CF49C13357}"/>
              </a:ext>
            </a:extLst>
          </p:cNvPr>
          <p:cNvSpPr txBox="1"/>
          <p:nvPr/>
        </p:nvSpPr>
        <p:spPr>
          <a:xfrm>
            <a:off x="5897107" y="4377754"/>
            <a:ext cx="3478005" cy="307777"/>
          </a:xfrm>
          <a:prstGeom prst="rect">
            <a:avLst/>
          </a:prstGeom>
          <a:noFill/>
        </p:spPr>
        <p:txBody>
          <a:bodyPr wrap="square">
            <a:spAutoFit/>
          </a:bodyPr>
          <a:lstStyle/>
          <a:p>
            <a:r>
              <a:rPr lang="ja-JP" altLang="en-US" sz="1400" b="1" dirty="0">
                <a:solidFill>
                  <a:srgbClr val="0070C0"/>
                </a:solidFill>
                <a:latin typeface="Helvetica" panose="020B0604020202020204" pitchFamily="34" charset="0"/>
              </a:rPr>
              <a:t>⇒　トランザクション署名が有効</a:t>
            </a:r>
            <a:endParaRPr lang="ja-JP" altLang="en-US" sz="1400" b="1" dirty="0">
              <a:solidFill>
                <a:srgbClr val="0070C0"/>
              </a:solidFill>
            </a:endParaRPr>
          </a:p>
        </p:txBody>
      </p:sp>
      <p:cxnSp>
        <p:nvCxnSpPr>
          <p:cNvPr id="8" name="直線コネクタ 7">
            <a:extLst>
              <a:ext uri="{FF2B5EF4-FFF2-40B4-BE49-F238E27FC236}">
                <a16:creationId xmlns:a16="http://schemas.microsoft.com/office/drawing/2014/main" id="{EF1E1A60-21B3-AF93-FD8A-36BB4D189834}"/>
              </a:ext>
            </a:extLst>
          </p:cNvPr>
          <p:cNvCxnSpPr>
            <a:cxnSpLocks/>
          </p:cNvCxnSpPr>
          <p:nvPr/>
        </p:nvCxnSpPr>
        <p:spPr>
          <a:xfrm>
            <a:off x="5448279" y="5126334"/>
            <a:ext cx="482113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52930E02-86E9-BDC2-41C5-FDADA316184D}"/>
              </a:ext>
            </a:extLst>
          </p:cNvPr>
          <p:cNvSpPr txBox="1"/>
          <p:nvPr/>
        </p:nvSpPr>
        <p:spPr>
          <a:xfrm>
            <a:off x="6899482" y="5249148"/>
            <a:ext cx="4143656" cy="307777"/>
          </a:xfrm>
          <a:prstGeom prst="rect">
            <a:avLst/>
          </a:prstGeom>
          <a:noFill/>
        </p:spPr>
        <p:txBody>
          <a:bodyPr wrap="square">
            <a:spAutoFit/>
          </a:bodyPr>
          <a:lstStyle/>
          <a:p>
            <a:r>
              <a:rPr lang="ja-JP" altLang="en-US" sz="1400" b="1" dirty="0">
                <a:solidFill>
                  <a:srgbClr val="0070C0"/>
                </a:solidFill>
                <a:latin typeface="Helvetica" panose="020B0604020202020204" pitchFamily="34" charset="0"/>
              </a:rPr>
              <a:t>⇒　仮想デスクトップはボット感染の可能性あり</a:t>
            </a:r>
            <a:endParaRPr lang="ja-JP" altLang="en-US" sz="1400" b="1" dirty="0">
              <a:solidFill>
                <a:srgbClr val="0070C0"/>
              </a:solidFill>
            </a:endParaRPr>
          </a:p>
        </p:txBody>
      </p:sp>
      <p:cxnSp>
        <p:nvCxnSpPr>
          <p:cNvPr id="13" name="直線コネクタ 12">
            <a:extLst>
              <a:ext uri="{FF2B5EF4-FFF2-40B4-BE49-F238E27FC236}">
                <a16:creationId xmlns:a16="http://schemas.microsoft.com/office/drawing/2014/main" id="{3874A0DC-986B-D71E-72F3-0107E91AE0BE}"/>
              </a:ext>
            </a:extLst>
          </p:cNvPr>
          <p:cNvCxnSpPr>
            <a:cxnSpLocks/>
          </p:cNvCxnSpPr>
          <p:nvPr/>
        </p:nvCxnSpPr>
        <p:spPr>
          <a:xfrm>
            <a:off x="8450664" y="5972070"/>
            <a:ext cx="202139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152E4AF7-6026-191A-7B97-CBC65F5DDB45}"/>
              </a:ext>
            </a:extLst>
          </p:cNvPr>
          <p:cNvCxnSpPr>
            <a:cxnSpLocks/>
          </p:cNvCxnSpPr>
          <p:nvPr/>
        </p:nvCxnSpPr>
        <p:spPr>
          <a:xfrm>
            <a:off x="2513763" y="6388344"/>
            <a:ext cx="94287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C4A5EBBA-0523-37CE-1A81-EA1513B06029}"/>
              </a:ext>
            </a:extLst>
          </p:cNvPr>
          <p:cNvSpPr txBox="1"/>
          <p:nvPr/>
        </p:nvSpPr>
        <p:spPr>
          <a:xfrm>
            <a:off x="3575152" y="6030884"/>
            <a:ext cx="6201894" cy="307777"/>
          </a:xfrm>
          <a:prstGeom prst="rect">
            <a:avLst/>
          </a:prstGeom>
          <a:noFill/>
        </p:spPr>
        <p:txBody>
          <a:bodyPr wrap="square">
            <a:spAutoFit/>
          </a:bodyPr>
          <a:lstStyle/>
          <a:p>
            <a:r>
              <a:rPr lang="ja-JP" altLang="en-US" sz="1400" b="1" dirty="0">
                <a:solidFill>
                  <a:srgbClr val="0070C0"/>
                </a:solidFill>
                <a:latin typeface="Helvetica" panose="020B0604020202020204" pitchFamily="34" charset="0"/>
              </a:rPr>
              <a:t>⇒　</a:t>
            </a:r>
            <a:r>
              <a:rPr lang="en-US" altLang="ja-JP" sz="1400" b="1" dirty="0">
                <a:solidFill>
                  <a:srgbClr val="0070C0"/>
                </a:solidFill>
                <a:latin typeface="Helvetica" panose="020B0604020202020204" pitchFamily="34" charset="0"/>
              </a:rPr>
              <a:t>VDI</a:t>
            </a:r>
            <a:r>
              <a:rPr lang="ja-JP" altLang="en-US" sz="1400" b="1" dirty="0">
                <a:solidFill>
                  <a:srgbClr val="0070C0"/>
                </a:solidFill>
                <a:latin typeface="Helvetica" panose="020B0604020202020204" pitchFamily="34" charset="0"/>
              </a:rPr>
              <a:t>はマルウェアに感染した</a:t>
            </a:r>
            <a:r>
              <a:rPr lang="en-US" altLang="ja-JP" sz="1400" b="1" dirty="0">
                <a:solidFill>
                  <a:srgbClr val="0070C0"/>
                </a:solidFill>
                <a:latin typeface="Helvetica" panose="020B0604020202020204" pitchFamily="34" charset="0"/>
              </a:rPr>
              <a:t>PC</a:t>
            </a:r>
            <a:r>
              <a:rPr lang="ja-JP" altLang="en-US" sz="1400" b="1" dirty="0">
                <a:solidFill>
                  <a:srgbClr val="0070C0"/>
                </a:solidFill>
                <a:latin typeface="Helvetica" panose="020B0604020202020204" pitchFamily="34" charset="0"/>
              </a:rPr>
              <a:t>からの感染拡大を防ぐ技術ではない</a:t>
            </a:r>
            <a:endParaRPr lang="ja-JP" altLang="en-US" sz="1400" b="1" dirty="0">
              <a:solidFill>
                <a:srgbClr val="0070C0"/>
              </a:solidFill>
            </a:endParaRPr>
          </a:p>
        </p:txBody>
      </p:sp>
    </p:spTree>
    <p:extLst>
      <p:ext uri="{BB962C8B-B14F-4D97-AF65-F5344CB8AC3E}">
        <p14:creationId xmlns:p14="http://schemas.microsoft.com/office/powerpoint/2010/main" val="1764153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DE0FC35-E8D9-B0A7-6A2C-8B2B511F08B4}"/>
              </a:ext>
            </a:extLst>
          </p:cNvPr>
          <p:cNvPicPr>
            <a:picLocks noChangeAspect="1"/>
          </p:cNvPicPr>
          <p:nvPr/>
        </p:nvPicPr>
        <p:blipFill>
          <a:blip r:embed="rId2"/>
          <a:stretch>
            <a:fillRect/>
          </a:stretch>
        </p:blipFill>
        <p:spPr>
          <a:xfrm>
            <a:off x="739345" y="1491029"/>
            <a:ext cx="10713309" cy="3695072"/>
          </a:xfrm>
          <a:prstGeom prst="rect">
            <a:avLst/>
          </a:prstGeom>
        </p:spPr>
      </p:pic>
    </p:spTree>
    <p:extLst>
      <p:ext uri="{BB962C8B-B14F-4D97-AF65-F5344CB8AC3E}">
        <p14:creationId xmlns:p14="http://schemas.microsoft.com/office/powerpoint/2010/main" val="3402866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0AB5ECC2-2551-D037-AF51-4FB695FFD5FF}"/>
              </a:ext>
            </a:extLst>
          </p:cNvPr>
          <p:cNvPicPr>
            <a:picLocks noChangeAspect="1"/>
          </p:cNvPicPr>
          <p:nvPr/>
        </p:nvPicPr>
        <p:blipFill>
          <a:blip r:embed="rId2"/>
          <a:stretch>
            <a:fillRect/>
          </a:stretch>
        </p:blipFill>
        <p:spPr>
          <a:xfrm>
            <a:off x="1483041" y="1021318"/>
            <a:ext cx="8978503" cy="4815364"/>
          </a:xfrm>
          <a:prstGeom prst="rect">
            <a:avLst/>
          </a:prstGeom>
        </p:spPr>
      </p:pic>
      <p:sp>
        <p:nvSpPr>
          <p:cNvPr id="3" name="楕円 2">
            <a:extLst>
              <a:ext uri="{FF2B5EF4-FFF2-40B4-BE49-F238E27FC236}">
                <a16:creationId xmlns:a16="http://schemas.microsoft.com/office/drawing/2014/main" id="{09F831F0-4AEA-BA69-82F9-461D8AA7FEAA}"/>
              </a:ext>
            </a:extLst>
          </p:cNvPr>
          <p:cNvSpPr/>
          <p:nvPr/>
        </p:nvSpPr>
        <p:spPr>
          <a:xfrm>
            <a:off x="1919235" y="1909187"/>
            <a:ext cx="482321" cy="4320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04552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DE0FC35-E8D9-B0A7-6A2C-8B2B511F08B4}"/>
              </a:ext>
            </a:extLst>
          </p:cNvPr>
          <p:cNvPicPr>
            <a:picLocks noChangeAspect="1"/>
          </p:cNvPicPr>
          <p:nvPr/>
        </p:nvPicPr>
        <p:blipFill>
          <a:blip r:embed="rId2"/>
          <a:stretch>
            <a:fillRect/>
          </a:stretch>
        </p:blipFill>
        <p:spPr>
          <a:xfrm>
            <a:off x="739345" y="1491029"/>
            <a:ext cx="10713309" cy="3695072"/>
          </a:xfrm>
          <a:prstGeom prst="rect">
            <a:avLst/>
          </a:prstGeom>
        </p:spPr>
      </p:pic>
      <p:sp>
        <p:nvSpPr>
          <p:cNvPr id="2" name="楕円 1">
            <a:extLst>
              <a:ext uri="{FF2B5EF4-FFF2-40B4-BE49-F238E27FC236}">
                <a16:creationId xmlns:a16="http://schemas.microsoft.com/office/drawing/2014/main" id="{5F975768-1568-61C4-68E4-490523580BA7}"/>
              </a:ext>
            </a:extLst>
          </p:cNvPr>
          <p:cNvSpPr/>
          <p:nvPr/>
        </p:nvSpPr>
        <p:spPr>
          <a:xfrm>
            <a:off x="1215851" y="3059722"/>
            <a:ext cx="482321" cy="4320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5ECF06E0-44CE-2EF5-FCAF-A3A4AB4C0C07}"/>
              </a:ext>
            </a:extLst>
          </p:cNvPr>
          <p:cNvSpPr txBox="1"/>
          <p:nvPr/>
        </p:nvSpPr>
        <p:spPr>
          <a:xfrm>
            <a:off x="7454601" y="3704514"/>
            <a:ext cx="3478005" cy="307777"/>
          </a:xfrm>
          <a:prstGeom prst="rect">
            <a:avLst/>
          </a:prstGeom>
          <a:noFill/>
        </p:spPr>
        <p:txBody>
          <a:bodyPr wrap="square">
            <a:spAutoFit/>
          </a:bodyPr>
          <a:lstStyle/>
          <a:p>
            <a:r>
              <a:rPr lang="ja-JP" altLang="en-US" sz="1400" b="1" dirty="0">
                <a:solidFill>
                  <a:srgbClr val="0070C0"/>
                </a:solidFill>
                <a:latin typeface="Helvetica" panose="020B0604020202020204" pitchFamily="34" charset="0"/>
              </a:rPr>
              <a:t>⇒　</a:t>
            </a:r>
            <a:r>
              <a:rPr lang="en-US" altLang="ja-JP" sz="1400" b="1" dirty="0">
                <a:solidFill>
                  <a:srgbClr val="0070C0"/>
                </a:solidFill>
                <a:latin typeface="Helvetica" panose="020B0604020202020204" pitchFamily="34" charset="0"/>
              </a:rPr>
              <a:t>JIS Q 22301</a:t>
            </a:r>
            <a:endParaRPr lang="ja-JP" altLang="en-US" sz="1400" b="1" dirty="0">
              <a:solidFill>
                <a:srgbClr val="0070C0"/>
              </a:solidFill>
            </a:endParaRPr>
          </a:p>
        </p:txBody>
      </p:sp>
      <p:sp>
        <p:nvSpPr>
          <p:cNvPr id="5" name="テキスト ボックス 4">
            <a:extLst>
              <a:ext uri="{FF2B5EF4-FFF2-40B4-BE49-F238E27FC236}">
                <a16:creationId xmlns:a16="http://schemas.microsoft.com/office/drawing/2014/main" id="{875C3BCF-A0E7-3051-1474-346C1BC9B04C}"/>
              </a:ext>
            </a:extLst>
          </p:cNvPr>
          <p:cNvSpPr txBox="1"/>
          <p:nvPr/>
        </p:nvSpPr>
        <p:spPr>
          <a:xfrm>
            <a:off x="7195018" y="4208607"/>
            <a:ext cx="3478005" cy="307777"/>
          </a:xfrm>
          <a:prstGeom prst="rect">
            <a:avLst/>
          </a:prstGeom>
          <a:noFill/>
        </p:spPr>
        <p:txBody>
          <a:bodyPr wrap="square">
            <a:spAutoFit/>
          </a:bodyPr>
          <a:lstStyle/>
          <a:p>
            <a:r>
              <a:rPr lang="ja-JP" altLang="en-US" sz="1400" b="1" dirty="0">
                <a:solidFill>
                  <a:srgbClr val="0070C0"/>
                </a:solidFill>
                <a:latin typeface="Helvetica" panose="020B0604020202020204" pitchFamily="34" charset="0"/>
              </a:rPr>
              <a:t>⇒　</a:t>
            </a:r>
            <a:r>
              <a:rPr lang="en-US" altLang="ja-JP" sz="1400" b="1" dirty="0">
                <a:solidFill>
                  <a:srgbClr val="0070C0"/>
                </a:solidFill>
                <a:latin typeface="Helvetica" panose="020B0604020202020204" pitchFamily="34" charset="0"/>
              </a:rPr>
              <a:t>JIS Q 27014</a:t>
            </a:r>
            <a:endParaRPr lang="ja-JP" altLang="en-US" sz="1400" b="1" dirty="0">
              <a:solidFill>
                <a:srgbClr val="0070C0"/>
              </a:solidFill>
            </a:endParaRPr>
          </a:p>
        </p:txBody>
      </p:sp>
      <p:sp>
        <p:nvSpPr>
          <p:cNvPr id="6" name="テキスト ボックス 5">
            <a:extLst>
              <a:ext uri="{FF2B5EF4-FFF2-40B4-BE49-F238E27FC236}">
                <a16:creationId xmlns:a16="http://schemas.microsoft.com/office/drawing/2014/main" id="{C7643482-6074-03F8-31C6-376A27B60D57}"/>
              </a:ext>
            </a:extLst>
          </p:cNvPr>
          <p:cNvSpPr txBox="1"/>
          <p:nvPr/>
        </p:nvSpPr>
        <p:spPr>
          <a:xfrm>
            <a:off x="6683388" y="5032212"/>
            <a:ext cx="4501264" cy="307777"/>
          </a:xfrm>
          <a:prstGeom prst="rect">
            <a:avLst/>
          </a:prstGeom>
          <a:noFill/>
        </p:spPr>
        <p:txBody>
          <a:bodyPr wrap="square">
            <a:spAutoFit/>
          </a:bodyPr>
          <a:lstStyle/>
          <a:p>
            <a:r>
              <a:rPr lang="ja-JP" altLang="en-US" sz="1400" b="1" dirty="0">
                <a:solidFill>
                  <a:srgbClr val="0070C0"/>
                </a:solidFill>
                <a:latin typeface="Helvetica" panose="020B0604020202020204" pitchFamily="34" charset="0"/>
              </a:rPr>
              <a:t>⇒　</a:t>
            </a:r>
            <a:r>
              <a:rPr lang="en-US" altLang="ja-JP" sz="1400" b="1" dirty="0">
                <a:solidFill>
                  <a:srgbClr val="0070C0"/>
                </a:solidFill>
                <a:latin typeface="Helvetica" panose="020B0604020202020204" pitchFamily="34" charset="0"/>
              </a:rPr>
              <a:t>CSMS(Cyber Security Management System)</a:t>
            </a:r>
            <a:endParaRPr lang="ja-JP" altLang="en-US" sz="1400" b="1" dirty="0">
              <a:solidFill>
                <a:srgbClr val="0070C0"/>
              </a:solidFill>
            </a:endParaRPr>
          </a:p>
        </p:txBody>
      </p:sp>
    </p:spTree>
    <p:extLst>
      <p:ext uri="{BB962C8B-B14F-4D97-AF65-F5344CB8AC3E}">
        <p14:creationId xmlns:p14="http://schemas.microsoft.com/office/powerpoint/2010/main" val="32784794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9D10492C-1808-0B22-F2A6-D87797023753}"/>
              </a:ext>
            </a:extLst>
          </p:cNvPr>
          <p:cNvPicPr>
            <a:picLocks noChangeAspect="1"/>
          </p:cNvPicPr>
          <p:nvPr/>
        </p:nvPicPr>
        <p:blipFill>
          <a:blip r:embed="rId2"/>
          <a:stretch>
            <a:fillRect/>
          </a:stretch>
        </p:blipFill>
        <p:spPr>
          <a:xfrm>
            <a:off x="530992" y="939625"/>
            <a:ext cx="10656501" cy="4717597"/>
          </a:xfrm>
          <a:prstGeom prst="rect">
            <a:avLst/>
          </a:prstGeom>
        </p:spPr>
      </p:pic>
    </p:spTree>
    <p:extLst>
      <p:ext uri="{BB962C8B-B14F-4D97-AF65-F5344CB8AC3E}">
        <p14:creationId xmlns:p14="http://schemas.microsoft.com/office/powerpoint/2010/main" val="22780680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9D10492C-1808-0B22-F2A6-D87797023753}"/>
              </a:ext>
            </a:extLst>
          </p:cNvPr>
          <p:cNvPicPr>
            <a:picLocks noChangeAspect="1"/>
          </p:cNvPicPr>
          <p:nvPr/>
        </p:nvPicPr>
        <p:blipFill>
          <a:blip r:embed="rId2"/>
          <a:stretch>
            <a:fillRect/>
          </a:stretch>
        </p:blipFill>
        <p:spPr>
          <a:xfrm>
            <a:off x="530992" y="939625"/>
            <a:ext cx="10656501" cy="4717597"/>
          </a:xfrm>
          <a:prstGeom prst="rect">
            <a:avLst/>
          </a:prstGeom>
        </p:spPr>
      </p:pic>
      <p:sp>
        <p:nvSpPr>
          <p:cNvPr id="2" name="楕円 1">
            <a:extLst>
              <a:ext uri="{FF2B5EF4-FFF2-40B4-BE49-F238E27FC236}">
                <a16:creationId xmlns:a16="http://schemas.microsoft.com/office/drawing/2014/main" id="{7668C5C5-4FC8-D9BA-BEDE-DB04E62A7D4D}"/>
              </a:ext>
            </a:extLst>
          </p:cNvPr>
          <p:cNvSpPr/>
          <p:nvPr/>
        </p:nvSpPr>
        <p:spPr>
          <a:xfrm>
            <a:off x="1075174" y="2547256"/>
            <a:ext cx="482321" cy="4320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59F08738-2519-3E46-1D1D-043FC22757A3}"/>
              </a:ext>
            </a:extLst>
          </p:cNvPr>
          <p:cNvSpPr txBox="1"/>
          <p:nvPr/>
        </p:nvSpPr>
        <p:spPr>
          <a:xfrm>
            <a:off x="8529774" y="2056584"/>
            <a:ext cx="3478005" cy="338554"/>
          </a:xfrm>
          <a:prstGeom prst="rect">
            <a:avLst/>
          </a:prstGeom>
          <a:noFill/>
        </p:spPr>
        <p:txBody>
          <a:bodyPr wrap="square">
            <a:spAutoFit/>
          </a:bodyPr>
          <a:lstStyle/>
          <a:p>
            <a:r>
              <a:rPr lang="ja-JP" altLang="en-US" sz="1600" b="1" dirty="0">
                <a:solidFill>
                  <a:srgbClr val="0070C0"/>
                </a:solidFill>
                <a:latin typeface="Helvetica" panose="020B0604020202020204" pitchFamily="34" charset="0"/>
              </a:rPr>
              <a:t>⇒　グリーン</a:t>
            </a:r>
            <a:r>
              <a:rPr lang="en-US" altLang="ja-JP" sz="1600" b="1" dirty="0">
                <a:solidFill>
                  <a:srgbClr val="0070C0"/>
                </a:solidFill>
                <a:latin typeface="Helvetica" panose="020B0604020202020204" pitchFamily="34" charset="0"/>
              </a:rPr>
              <a:t>IT</a:t>
            </a:r>
            <a:endParaRPr lang="ja-JP" altLang="en-US" sz="1600" b="1" dirty="0">
              <a:solidFill>
                <a:srgbClr val="0070C0"/>
              </a:solidFill>
            </a:endParaRPr>
          </a:p>
        </p:txBody>
      </p:sp>
      <p:sp>
        <p:nvSpPr>
          <p:cNvPr id="5" name="テキスト ボックス 4">
            <a:extLst>
              <a:ext uri="{FF2B5EF4-FFF2-40B4-BE49-F238E27FC236}">
                <a16:creationId xmlns:a16="http://schemas.microsoft.com/office/drawing/2014/main" id="{5184476A-FF50-B1E7-D20C-A3FB2A6678E4}"/>
              </a:ext>
            </a:extLst>
          </p:cNvPr>
          <p:cNvSpPr txBox="1"/>
          <p:nvPr/>
        </p:nvSpPr>
        <p:spPr>
          <a:xfrm>
            <a:off x="2169168" y="4206932"/>
            <a:ext cx="3926832" cy="338554"/>
          </a:xfrm>
          <a:prstGeom prst="rect">
            <a:avLst/>
          </a:prstGeom>
          <a:noFill/>
        </p:spPr>
        <p:txBody>
          <a:bodyPr wrap="square">
            <a:spAutoFit/>
          </a:bodyPr>
          <a:lstStyle/>
          <a:p>
            <a:r>
              <a:rPr lang="ja-JP" altLang="en-US" sz="1600" b="1" dirty="0">
                <a:solidFill>
                  <a:srgbClr val="0070C0"/>
                </a:solidFill>
                <a:latin typeface="Helvetica" panose="020B0604020202020204" pitchFamily="34" charset="0"/>
              </a:rPr>
              <a:t>⇒　盗み見（ショルダーハッキング）</a:t>
            </a:r>
            <a:endParaRPr lang="ja-JP" altLang="en-US" sz="1600" b="1" dirty="0">
              <a:solidFill>
                <a:srgbClr val="0070C0"/>
              </a:solidFill>
            </a:endParaRPr>
          </a:p>
        </p:txBody>
      </p:sp>
      <p:sp>
        <p:nvSpPr>
          <p:cNvPr id="6" name="テキスト ボックス 5">
            <a:extLst>
              <a:ext uri="{FF2B5EF4-FFF2-40B4-BE49-F238E27FC236}">
                <a16:creationId xmlns:a16="http://schemas.microsoft.com/office/drawing/2014/main" id="{D4429445-53A1-10B9-37BD-FEBF0520B889}"/>
              </a:ext>
            </a:extLst>
          </p:cNvPr>
          <p:cNvSpPr txBox="1"/>
          <p:nvPr/>
        </p:nvSpPr>
        <p:spPr>
          <a:xfrm>
            <a:off x="7506518" y="5203393"/>
            <a:ext cx="3926832" cy="338554"/>
          </a:xfrm>
          <a:prstGeom prst="rect">
            <a:avLst/>
          </a:prstGeom>
          <a:noFill/>
        </p:spPr>
        <p:txBody>
          <a:bodyPr wrap="square">
            <a:spAutoFit/>
          </a:bodyPr>
          <a:lstStyle/>
          <a:p>
            <a:r>
              <a:rPr lang="ja-JP" altLang="en-US" sz="1600" b="1" dirty="0">
                <a:solidFill>
                  <a:srgbClr val="0070C0"/>
                </a:solidFill>
                <a:latin typeface="Helvetica" panose="020B0604020202020204" pitchFamily="34" charset="0"/>
              </a:rPr>
              <a:t>⇒　フットプリンティング</a:t>
            </a:r>
            <a:endParaRPr lang="ja-JP" altLang="en-US" sz="1600" b="1" dirty="0">
              <a:solidFill>
                <a:srgbClr val="0070C0"/>
              </a:solidFill>
            </a:endParaRPr>
          </a:p>
        </p:txBody>
      </p:sp>
    </p:spTree>
    <p:extLst>
      <p:ext uri="{BB962C8B-B14F-4D97-AF65-F5344CB8AC3E}">
        <p14:creationId xmlns:p14="http://schemas.microsoft.com/office/powerpoint/2010/main" val="10448682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A37FBDC5-30F3-98D3-299B-47421F0144BA}"/>
              </a:ext>
            </a:extLst>
          </p:cNvPr>
          <p:cNvPicPr>
            <a:picLocks noChangeAspect="1"/>
          </p:cNvPicPr>
          <p:nvPr/>
        </p:nvPicPr>
        <p:blipFill>
          <a:blip r:embed="rId2"/>
          <a:stretch>
            <a:fillRect/>
          </a:stretch>
        </p:blipFill>
        <p:spPr>
          <a:xfrm>
            <a:off x="564675" y="755348"/>
            <a:ext cx="10701498" cy="5173180"/>
          </a:xfrm>
          <a:prstGeom prst="rect">
            <a:avLst/>
          </a:prstGeom>
        </p:spPr>
      </p:pic>
    </p:spTree>
    <p:extLst>
      <p:ext uri="{BB962C8B-B14F-4D97-AF65-F5344CB8AC3E}">
        <p14:creationId xmlns:p14="http://schemas.microsoft.com/office/powerpoint/2010/main" val="18310555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A37FBDC5-30F3-98D3-299B-47421F0144BA}"/>
              </a:ext>
            </a:extLst>
          </p:cNvPr>
          <p:cNvPicPr>
            <a:picLocks noChangeAspect="1"/>
          </p:cNvPicPr>
          <p:nvPr/>
        </p:nvPicPr>
        <p:blipFill>
          <a:blip r:embed="rId2"/>
          <a:stretch>
            <a:fillRect/>
          </a:stretch>
        </p:blipFill>
        <p:spPr>
          <a:xfrm>
            <a:off x="564675" y="755348"/>
            <a:ext cx="10701498" cy="5173180"/>
          </a:xfrm>
          <a:prstGeom prst="rect">
            <a:avLst/>
          </a:prstGeom>
        </p:spPr>
      </p:pic>
      <p:sp>
        <p:nvSpPr>
          <p:cNvPr id="2" name="楕円 1">
            <a:extLst>
              <a:ext uri="{FF2B5EF4-FFF2-40B4-BE49-F238E27FC236}">
                <a16:creationId xmlns:a16="http://schemas.microsoft.com/office/drawing/2014/main" id="{07237215-43AB-8036-E610-54E235E77A50}"/>
              </a:ext>
            </a:extLst>
          </p:cNvPr>
          <p:cNvSpPr/>
          <p:nvPr/>
        </p:nvSpPr>
        <p:spPr>
          <a:xfrm>
            <a:off x="1085223" y="1773533"/>
            <a:ext cx="482321" cy="4320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5E50B7BC-F2D3-A881-CAD4-74F4E24B2DB7}"/>
              </a:ext>
            </a:extLst>
          </p:cNvPr>
          <p:cNvSpPr txBox="1"/>
          <p:nvPr/>
        </p:nvSpPr>
        <p:spPr>
          <a:xfrm>
            <a:off x="7788169" y="3429000"/>
            <a:ext cx="2159700" cy="338554"/>
          </a:xfrm>
          <a:prstGeom prst="rect">
            <a:avLst/>
          </a:prstGeom>
          <a:noFill/>
        </p:spPr>
        <p:txBody>
          <a:bodyPr wrap="square">
            <a:spAutoFit/>
          </a:bodyPr>
          <a:lstStyle/>
          <a:p>
            <a:r>
              <a:rPr lang="ja-JP" altLang="en-US" sz="1600" b="1" dirty="0">
                <a:solidFill>
                  <a:srgbClr val="0070C0"/>
                </a:solidFill>
                <a:latin typeface="Helvetica" panose="020B0604020202020204" pitchFamily="34" charset="0"/>
              </a:rPr>
              <a:t>⇒　クローキング</a:t>
            </a:r>
            <a:endParaRPr lang="ja-JP" altLang="en-US" sz="1600" b="1" dirty="0">
              <a:solidFill>
                <a:srgbClr val="0070C0"/>
              </a:solidFill>
            </a:endParaRPr>
          </a:p>
        </p:txBody>
      </p:sp>
      <p:sp>
        <p:nvSpPr>
          <p:cNvPr id="5" name="テキスト ボックス 4">
            <a:extLst>
              <a:ext uri="{FF2B5EF4-FFF2-40B4-BE49-F238E27FC236}">
                <a16:creationId xmlns:a16="http://schemas.microsoft.com/office/drawing/2014/main" id="{01111258-9F69-D297-A647-12B71D6A62C4}"/>
              </a:ext>
            </a:extLst>
          </p:cNvPr>
          <p:cNvSpPr txBox="1"/>
          <p:nvPr/>
        </p:nvSpPr>
        <p:spPr>
          <a:xfrm>
            <a:off x="8868019" y="4425461"/>
            <a:ext cx="2159700" cy="338554"/>
          </a:xfrm>
          <a:prstGeom prst="rect">
            <a:avLst/>
          </a:prstGeom>
          <a:noFill/>
        </p:spPr>
        <p:txBody>
          <a:bodyPr wrap="square">
            <a:spAutoFit/>
          </a:bodyPr>
          <a:lstStyle/>
          <a:p>
            <a:r>
              <a:rPr lang="ja-JP" altLang="en-US" sz="1600" b="1" dirty="0">
                <a:solidFill>
                  <a:srgbClr val="0070C0"/>
                </a:solidFill>
                <a:latin typeface="Helvetica" panose="020B0604020202020204" pitchFamily="34" charset="0"/>
              </a:rPr>
              <a:t>⇒　ファジング</a:t>
            </a:r>
            <a:endParaRPr lang="ja-JP" altLang="en-US" sz="1600" b="1" dirty="0">
              <a:solidFill>
                <a:srgbClr val="0070C0"/>
              </a:solidFill>
            </a:endParaRPr>
          </a:p>
        </p:txBody>
      </p:sp>
      <p:sp>
        <p:nvSpPr>
          <p:cNvPr id="6" name="テキスト ボックス 5">
            <a:extLst>
              <a:ext uri="{FF2B5EF4-FFF2-40B4-BE49-F238E27FC236}">
                <a16:creationId xmlns:a16="http://schemas.microsoft.com/office/drawing/2014/main" id="{5ADAB9C5-7582-4C66-B303-E3FF17E9CDC7}"/>
              </a:ext>
            </a:extLst>
          </p:cNvPr>
          <p:cNvSpPr txBox="1"/>
          <p:nvPr/>
        </p:nvSpPr>
        <p:spPr>
          <a:xfrm>
            <a:off x="7679311" y="5792568"/>
            <a:ext cx="2981989" cy="338554"/>
          </a:xfrm>
          <a:prstGeom prst="rect">
            <a:avLst/>
          </a:prstGeom>
          <a:noFill/>
        </p:spPr>
        <p:txBody>
          <a:bodyPr wrap="square">
            <a:spAutoFit/>
          </a:bodyPr>
          <a:lstStyle/>
          <a:p>
            <a:r>
              <a:rPr lang="ja-JP" altLang="en-US" sz="1600" b="1" dirty="0">
                <a:solidFill>
                  <a:srgbClr val="0070C0"/>
                </a:solidFill>
                <a:latin typeface="Helvetica" panose="020B0604020202020204" pitchFamily="34" charset="0"/>
              </a:rPr>
              <a:t>⇒　</a:t>
            </a:r>
            <a:r>
              <a:rPr lang="en-US" altLang="ja-JP" sz="1600" b="1" dirty="0">
                <a:solidFill>
                  <a:srgbClr val="0070C0"/>
                </a:solidFill>
                <a:latin typeface="Helvetica" panose="020B0604020202020204" pitchFamily="34" charset="0"/>
              </a:rPr>
              <a:t>Captcha</a:t>
            </a:r>
            <a:r>
              <a:rPr lang="ja-JP" altLang="en-US" sz="1600" b="1" dirty="0">
                <a:solidFill>
                  <a:srgbClr val="0070C0"/>
                </a:solidFill>
                <a:latin typeface="Helvetica" panose="020B0604020202020204" pitchFamily="34" charset="0"/>
              </a:rPr>
              <a:t>（きゃぷちゃ）</a:t>
            </a:r>
            <a:endParaRPr lang="ja-JP" altLang="en-US" sz="1600" b="1" dirty="0">
              <a:solidFill>
                <a:srgbClr val="0070C0"/>
              </a:solidFill>
            </a:endParaRPr>
          </a:p>
        </p:txBody>
      </p:sp>
    </p:spTree>
    <p:extLst>
      <p:ext uri="{BB962C8B-B14F-4D97-AF65-F5344CB8AC3E}">
        <p14:creationId xmlns:p14="http://schemas.microsoft.com/office/powerpoint/2010/main" val="12819738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3312C88C-C9C6-34EB-6D3E-8F7B8A03399E}"/>
              </a:ext>
            </a:extLst>
          </p:cNvPr>
          <p:cNvPicPr>
            <a:picLocks noChangeAspect="1"/>
          </p:cNvPicPr>
          <p:nvPr/>
        </p:nvPicPr>
        <p:blipFill>
          <a:blip r:embed="rId2"/>
          <a:stretch>
            <a:fillRect/>
          </a:stretch>
        </p:blipFill>
        <p:spPr>
          <a:xfrm>
            <a:off x="1293905" y="598044"/>
            <a:ext cx="9604190" cy="5494146"/>
          </a:xfrm>
          <a:prstGeom prst="rect">
            <a:avLst/>
          </a:prstGeom>
        </p:spPr>
      </p:pic>
    </p:spTree>
    <p:extLst>
      <p:ext uri="{BB962C8B-B14F-4D97-AF65-F5344CB8AC3E}">
        <p14:creationId xmlns:p14="http://schemas.microsoft.com/office/powerpoint/2010/main" val="8972635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3312C88C-C9C6-34EB-6D3E-8F7B8A03399E}"/>
              </a:ext>
            </a:extLst>
          </p:cNvPr>
          <p:cNvPicPr>
            <a:picLocks noChangeAspect="1"/>
          </p:cNvPicPr>
          <p:nvPr/>
        </p:nvPicPr>
        <p:blipFill>
          <a:blip r:embed="rId2"/>
          <a:stretch>
            <a:fillRect/>
          </a:stretch>
        </p:blipFill>
        <p:spPr>
          <a:xfrm>
            <a:off x="1293905" y="598044"/>
            <a:ext cx="9604190" cy="5494146"/>
          </a:xfrm>
          <a:prstGeom prst="rect">
            <a:avLst/>
          </a:prstGeom>
        </p:spPr>
      </p:pic>
      <p:sp>
        <p:nvSpPr>
          <p:cNvPr id="2" name="楕円 1">
            <a:extLst>
              <a:ext uri="{FF2B5EF4-FFF2-40B4-BE49-F238E27FC236}">
                <a16:creationId xmlns:a16="http://schemas.microsoft.com/office/drawing/2014/main" id="{5368AAE7-BA50-D1B1-BDD5-EB9C3380E6BB}"/>
              </a:ext>
            </a:extLst>
          </p:cNvPr>
          <p:cNvSpPr/>
          <p:nvPr/>
        </p:nvSpPr>
        <p:spPr>
          <a:xfrm>
            <a:off x="1768512" y="5680207"/>
            <a:ext cx="482321" cy="4320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 name="直線コネクタ 3">
            <a:extLst>
              <a:ext uri="{FF2B5EF4-FFF2-40B4-BE49-F238E27FC236}">
                <a16:creationId xmlns:a16="http://schemas.microsoft.com/office/drawing/2014/main" id="{2D59D140-C00B-5338-DC02-E47964E4B0F0}"/>
              </a:ext>
            </a:extLst>
          </p:cNvPr>
          <p:cNvCxnSpPr>
            <a:cxnSpLocks/>
          </p:cNvCxnSpPr>
          <p:nvPr/>
        </p:nvCxnSpPr>
        <p:spPr>
          <a:xfrm>
            <a:off x="6301115" y="4210258"/>
            <a:ext cx="93369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C759E1D3-4C34-19D2-FE66-5A84DDAF12B3}"/>
              </a:ext>
            </a:extLst>
          </p:cNvPr>
          <p:cNvSpPr txBox="1"/>
          <p:nvPr/>
        </p:nvSpPr>
        <p:spPr>
          <a:xfrm>
            <a:off x="7234813" y="3919251"/>
            <a:ext cx="3478005" cy="307777"/>
          </a:xfrm>
          <a:prstGeom prst="rect">
            <a:avLst/>
          </a:prstGeom>
          <a:noFill/>
        </p:spPr>
        <p:txBody>
          <a:bodyPr wrap="square">
            <a:spAutoFit/>
          </a:bodyPr>
          <a:lstStyle/>
          <a:p>
            <a:r>
              <a:rPr lang="ja-JP" altLang="en-US" sz="1400" b="1" dirty="0">
                <a:solidFill>
                  <a:srgbClr val="0070C0"/>
                </a:solidFill>
                <a:latin typeface="Helvetica" panose="020B0604020202020204" pitchFamily="34" charset="0"/>
              </a:rPr>
              <a:t>⇒　同じ</a:t>
            </a:r>
            <a:endParaRPr lang="ja-JP" altLang="en-US" sz="1400" b="1" dirty="0">
              <a:solidFill>
                <a:srgbClr val="0070C0"/>
              </a:solidFill>
            </a:endParaRPr>
          </a:p>
        </p:txBody>
      </p:sp>
      <p:cxnSp>
        <p:nvCxnSpPr>
          <p:cNvPr id="7" name="直線コネクタ 6">
            <a:extLst>
              <a:ext uri="{FF2B5EF4-FFF2-40B4-BE49-F238E27FC236}">
                <a16:creationId xmlns:a16="http://schemas.microsoft.com/office/drawing/2014/main" id="{EC27A684-D403-38DE-4FC9-50516CA84365}"/>
              </a:ext>
            </a:extLst>
          </p:cNvPr>
          <p:cNvCxnSpPr>
            <a:cxnSpLocks/>
          </p:cNvCxnSpPr>
          <p:nvPr/>
        </p:nvCxnSpPr>
        <p:spPr>
          <a:xfrm>
            <a:off x="8171783" y="4674157"/>
            <a:ext cx="93369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B64393ED-35E5-5D6D-6E77-D19B5158DD92}"/>
              </a:ext>
            </a:extLst>
          </p:cNvPr>
          <p:cNvSpPr txBox="1"/>
          <p:nvPr/>
        </p:nvSpPr>
        <p:spPr>
          <a:xfrm>
            <a:off x="4970744" y="5278942"/>
            <a:ext cx="6323603" cy="307777"/>
          </a:xfrm>
          <a:prstGeom prst="rect">
            <a:avLst/>
          </a:prstGeom>
          <a:noFill/>
        </p:spPr>
        <p:txBody>
          <a:bodyPr wrap="square">
            <a:spAutoFit/>
          </a:bodyPr>
          <a:lstStyle/>
          <a:p>
            <a:r>
              <a:rPr lang="ja-JP" altLang="en-US" sz="1400" b="1" dirty="0">
                <a:solidFill>
                  <a:srgbClr val="0070C0"/>
                </a:solidFill>
                <a:latin typeface="Helvetica" panose="020B0604020202020204" pitchFamily="34" charset="0"/>
              </a:rPr>
              <a:t>⇒　入力値の長さに関係なく同じ長さのハッシュ値を生成するため「</a:t>
            </a:r>
            <a:r>
              <a:rPr lang="en-US" altLang="ja-JP" sz="1400" b="1" dirty="0">
                <a:solidFill>
                  <a:srgbClr val="0070C0"/>
                </a:solidFill>
                <a:latin typeface="Helvetica" panose="020B0604020202020204" pitchFamily="34" charset="0"/>
              </a:rPr>
              <a:t>64</a:t>
            </a:r>
            <a:r>
              <a:rPr lang="ja-JP" altLang="en-US" sz="1400" b="1" dirty="0">
                <a:solidFill>
                  <a:srgbClr val="0070C0"/>
                </a:solidFill>
                <a:latin typeface="Helvetica" panose="020B0604020202020204" pitchFamily="34" charset="0"/>
              </a:rPr>
              <a:t>桁」</a:t>
            </a:r>
            <a:endParaRPr lang="ja-JP" altLang="en-US" sz="1400" b="1" dirty="0">
              <a:solidFill>
                <a:srgbClr val="0070C0"/>
              </a:solidFill>
            </a:endParaRPr>
          </a:p>
        </p:txBody>
      </p:sp>
      <p:sp>
        <p:nvSpPr>
          <p:cNvPr id="9" name="テキスト ボックス 8">
            <a:extLst>
              <a:ext uri="{FF2B5EF4-FFF2-40B4-BE49-F238E27FC236}">
                <a16:creationId xmlns:a16="http://schemas.microsoft.com/office/drawing/2014/main" id="{74C0139B-BC71-239E-1A41-DD3140DBE9D5}"/>
              </a:ext>
            </a:extLst>
          </p:cNvPr>
          <p:cNvSpPr txBox="1"/>
          <p:nvPr/>
        </p:nvSpPr>
        <p:spPr>
          <a:xfrm>
            <a:off x="8913525" y="4071904"/>
            <a:ext cx="2605714" cy="310247"/>
          </a:xfrm>
          <a:prstGeom prst="rect">
            <a:avLst/>
          </a:prstGeom>
          <a:noFill/>
        </p:spPr>
        <p:txBody>
          <a:bodyPr wrap="square">
            <a:spAutoFit/>
          </a:bodyPr>
          <a:lstStyle/>
          <a:p>
            <a:r>
              <a:rPr lang="ja-JP" altLang="en-US" sz="1400" b="1" dirty="0">
                <a:solidFill>
                  <a:srgbClr val="0070C0"/>
                </a:solidFill>
                <a:latin typeface="Helvetica" panose="020B0604020202020204" pitchFamily="34" charset="0"/>
              </a:rPr>
              <a:t>⇒　</a:t>
            </a:r>
            <a:r>
              <a:rPr lang="en-US" altLang="ja-JP" sz="1400" b="1" dirty="0">
                <a:solidFill>
                  <a:srgbClr val="0070C0"/>
                </a:solidFill>
                <a:latin typeface="Helvetica" panose="020B0604020202020204" pitchFamily="34" charset="0"/>
              </a:rPr>
              <a:t>256 bit / 8 bit =32 byte </a:t>
            </a:r>
            <a:endParaRPr lang="ja-JP" altLang="en-US" sz="1400" b="1" dirty="0">
              <a:solidFill>
                <a:srgbClr val="0070C0"/>
              </a:solidFill>
            </a:endParaRPr>
          </a:p>
        </p:txBody>
      </p:sp>
    </p:spTree>
    <p:extLst>
      <p:ext uri="{BB962C8B-B14F-4D97-AF65-F5344CB8AC3E}">
        <p14:creationId xmlns:p14="http://schemas.microsoft.com/office/powerpoint/2010/main" val="16463796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BF324F5-6215-FEAE-BE22-8BA6BDB6AD98}"/>
              </a:ext>
            </a:extLst>
          </p:cNvPr>
          <p:cNvPicPr>
            <a:picLocks noChangeAspect="1"/>
          </p:cNvPicPr>
          <p:nvPr/>
        </p:nvPicPr>
        <p:blipFill>
          <a:blip r:embed="rId2"/>
          <a:stretch>
            <a:fillRect/>
          </a:stretch>
        </p:blipFill>
        <p:spPr>
          <a:xfrm>
            <a:off x="1800225" y="533400"/>
            <a:ext cx="8591550" cy="5791200"/>
          </a:xfrm>
          <a:prstGeom prst="rect">
            <a:avLst/>
          </a:prstGeom>
        </p:spPr>
      </p:pic>
    </p:spTree>
    <p:extLst>
      <p:ext uri="{BB962C8B-B14F-4D97-AF65-F5344CB8AC3E}">
        <p14:creationId xmlns:p14="http://schemas.microsoft.com/office/powerpoint/2010/main" val="15149667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BF324F5-6215-FEAE-BE22-8BA6BDB6AD98}"/>
              </a:ext>
            </a:extLst>
          </p:cNvPr>
          <p:cNvPicPr>
            <a:picLocks noChangeAspect="1"/>
          </p:cNvPicPr>
          <p:nvPr/>
        </p:nvPicPr>
        <p:blipFill>
          <a:blip r:embed="rId2"/>
          <a:stretch>
            <a:fillRect/>
          </a:stretch>
        </p:blipFill>
        <p:spPr>
          <a:xfrm>
            <a:off x="1800225" y="533400"/>
            <a:ext cx="8591550" cy="5791200"/>
          </a:xfrm>
          <a:prstGeom prst="rect">
            <a:avLst/>
          </a:prstGeom>
        </p:spPr>
      </p:pic>
      <p:sp>
        <p:nvSpPr>
          <p:cNvPr id="2" name="楕円 1">
            <a:extLst>
              <a:ext uri="{FF2B5EF4-FFF2-40B4-BE49-F238E27FC236}">
                <a16:creationId xmlns:a16="http://schemas.microsoft.com/office/drawing/2014/main" id="{2CD73580-B044-0030-983D-D8ACB9D2E88E}"/>
              </a:ext>
            </a:extLst>
          </p:cNvPr>
          <p:cNvSpPr/>
          <p:nvPr/>
        </p:nvSpPr>
        <p:spPr>
          <a:xfrm>
            <a:off x="2190543" y="3841359"/>
            <a:ext cx="482321" cy="4320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 name="直線コネクタ 2">
            <a:extLst>
              <a:ext uri="{FF2B5EF4-FFF2-40B4-BE49-F238E27FC236}">
                <a16:creationId xmlns:a16="http://schemas.microsoft.com/office/drawing/2014/main" id="{A96A879C-F1C7-3DEF-80F9-B2E9A771E28F}"/>
              </a:ext>
            </a:extLst>
          </p:cNvPr>
          <p:cNvCxnSpPr>
            <a:cxnSpLocks/>
          </p:cNvCxnSpPr>
          <p:nvPr/>
        </p:nvCxnSpPr>
        <p:spPr>
          <a:xfrm>
            <a:off x="2522935" y="5914435"/>
            <a:ext cx="171746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8C2021FF-5080-0845-7AAB-B1013185BFFA}"/>
              </a:ext>
            </a:extLst>
          </p:cNvPr>
          <p:cNvSpPr txBox="1"/>
          <p:nvPr/>
        </p:nvSpPr>
        <p:spPr>
          <a:xfrm>
            <a:off x="3898760" y="6016823"/>
            <a:ext cx="3478005" cy="307777"/>
          </a:xfrm>
          <a:prstGeom prst="rect">
            <a:avLst/>
          </a:prstGeom>
          <a:noFill/>
        </p:spPr>
        <p:txBody>
          <a:bodyPr wrap="square">
            <a:spAutoFit/>
          </a:bodyPr>
          <a:lstStyle/>
          <a:p>
            <a:r>
              <a:rPr lang="ja-JP" altLang="en-US" sz="1400" b="1" dirty="0">
                <a:solidFill>
                  <a:srgbClr val="0070C0"/>
                </a:solidFill>
                <a:latin typeface="Helvetica" panose="020B0604020202020204" pitchFamily="34" charset="0"/>
              </a:rPr>
              <a:t>⇒　「不正ログイン」対策ではない</a:t>
            </a:r>
            <a:endParaRPr lang="en-US" altLang="ja-JP" sz="1400" b="1" dirty="0">
              <a:solidFill>
                <a:srgbClr val="0070C0"/>
              </a:solidFill>
              <a:latin typeface="Helvetica" panose="020B0604020202020204" pitchFamily="34" charset="0"/>
            </a:endParaRPr>
          </a:p>
        </p:txBody>
      </p:sp>
      <p:cxnSp>
        <p:nvCxnSpPr>
          <p:cNvPr id="8" name="直線コネクタ 7">
            <a:extLst>
              <a:ext uri="{FF2B5EF4-FFF2-40B4-BE49-F238E27FC236}">
                <a16:creationId xmlns:a16="http://schemas.microsoft.com/office/drawing/2014/main" id="{C94DB9C8-17B0-ADC4-D488-9C48A19B342B}"/>
              </a:ext>
            </a:extLst>
          </p:cNvPr>
          <p:cNvCxnSpPr>
            <a:cxnSpLocks/>
          </p:cNvCxnSpPr>
          <p:nvPr/>
        </p:nvCxnSpPr>
        <p:spPr>
          <a:xfrm>
            <a:off x="8917141" y="5453886"/>
            <a:ext cx="136232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1070BCE6-5593-6D42-9B0B-BD987755256D}"/>
              </a:ext>
            </a:extLst>
          </p:cNvPr>
          <p:cNvSpPr txBox="1"/>
          <p:nvPr/>
        </p:nvSpPr>
        <p:spPr>
          <a:xfrm>
            <a:off x="6913770" y="2180027"/>
            <a:ext cx="3478005" cy="307777"/>
          </a:xfrm>
          <a:prstGeom prst="rect">
            <a:avLst/>
          </a:prstGeom>
          <a:noFill/>
        </p:spPr>
        <p:txBody>
          <a:bodyPr wrap="square">
            <a:spAutoFit/>
          </a:bodyPr>
          <a:lstStyle/>
          <a:p>
            <a:r>
              <a:rPr lang="ja-JP" altLang="en-US" sz="1400" b="1" dirty="0">
                <a:solidFill>
                  <a:srgbClr val="0070C0"/>
                </a:solidFill>
                <a:latin typeface="Helvetica" panose="020B0604020202020204" pitchFamily="34" charset="0"/>
              </a:rPr>
              <a:t>⇒　二要素認証</a:t>
            </a:r>
            <a:endParaRPr lang="en-US" altLang="ja-JP" sz="1400" b="1" dirty="0">
              <a:solidFill>
                <a:srgbClr val="0070C0"/>
              </a:solidFill>
              <a:latin typeface="Helvetica" panose="020B0604020202020204" pitchFamily="34" charset="0"/>
            </a:endParaRPr>
          </a:p>
        </p:txBody>
      </p:sp>
      <p:sp>
        <p:nvSpPr>
          <p:cNvPr id="11" name="テキスト ボックス 10">
            <a:extLst>
              <a:ext uri="{FF2B5EF4-FFF2-40B4-BE49-F238E27FC236}">
                <a16:creationId xmlns:a16="http://schemas.microsoft.com/office/drawing/2014/main" id="{217AB557-84C2-5BF1-9638-21B7010AAD8F}"/>
              </a:ext>
            </a:extLst>
          </p:cNvPr>
          <p:cNvSpPr txBox="1"/>
          <p:nvPr/>
        </p:nvSpPr>
        <p:spPr>
          <a:xfrm>
            <a:off x="6332640" y="3509179"/>
            <a:ext cx="3478005" cy="307777"/>
          </a:xfrm>
          <a:prstGeom prst="rect">
            <a:avLst/>
          </a:prstGeom>
          <a:noFill/>
        </p:spPr>
        <p:txBody>
          <a:bodyPr wrap="square">
            <a:spAutoFit/>
          </a:bodyPr>
          <a:lstStyle/>
          <a:p>
            <a:r>
              <a:rPr lang="ja-JP" altLang="en-US" sz="1400" b="1" dirty="0">
                <a:solidFill>
                  <a:srgbClr val="0070C0"/>
                </a:solidFill>
                <a:latin typeface="Helvetica" panose="020B0604020202020204" pitchFamily="34" charset="0"/>
              </a:rPr>
              <a:t>⇒　クライアント認証</a:t>
            </a:r>
            <a:endParaRPr lang="en-US" altLang="ja-JP" sz="1400" b="1" dirty="0">
              <a:solidFill>
                <a:srgbClr val="0070C0"/>
              </a:solidFill>
              <a:latin typeface="Helvetica" panose="020B0604020202020204" pitchFamily="34" charset="0"/>
            </a:endParaRPr>
          </a:p>
        </p:txBody>
      </p:sp>
    </p:spTree>
    <p:extLst>
      <p:ext uri="{BB962C8B-B14F-4D97-AF65-F5344CB8AC3E}">
        <p14:creationId xmlns:p14="http://schemas.microsoft.com/office/powerpoint/2010/main" val="26329902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85125D3-4F16-1138-F370-0BA46D77910C}"/>
              </a:ext>
            </a:extLst>
          </p:cNvPr>
          <p:cNvPicPr>
            <a:picLocks noChangeAspect="1"/>
          </p:cNvPicPr>
          <p:nvPr/>
        </p:nvPicPr>
        <p:blipFill>
          <a:blip r:embed="rId2"/>
          <a:stretch>
            <a:fillRect/>
          </a:stretch>
        </p:blipFill>
        <p:spPr>
          <a:xfrm>
            <a:off x="1857375" y="528637"/>
            <a:ext cx="8477250" cy="5800725"/>
          </a:xfrm>
          <a:prstGeom prst="rect">
            <a:avLst/>
          </a:prstGeom>
        </p:spPr>
      </p:pic>
    </p:spTree>
    <p:extLst>
      <p:ext uri="{BB962C8B-B14F-4D97-AF65-F5344CB8AC3E}">
        <p14:creationId xmlns:p14="http://schemas.microsoft.com/office/powerpoint/2010/main" val="3237889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035309C-4983-769F-1C51-140D2818EC57}"/>
              </a:ext>
            </a:extLst>
          </p:cNvPr>
          <p:cNvPicPr>
            <a:picLocks noChangeAspect="1"/>
          </p:cNvPicPr>
          <p:nvPr/>
        </p:nvPicPr>
        <p:blipFill>
          <a:blip r:embed="rId2"/>
          <a:stretch>
            <a:fillRect/>
          </a:stretch>
        </p:blipFill>
        <p:spPr>
          <a:xfrm>
            <a:off x="564403" y="1898809"/>
            <a:ext cx="11063194" cy="2738415"/>
          </a:xfrm>
          <a:prstGeom prst="rect">
            <a:avLst/>
          </a:prstGeom>
        </p:spPr>
      </p:pic>
    </p:spTree>
    <p:extLst>
      <p:ext uri="{BB962C8B-B14F-4D97-AF65-F5344CB8AC3E}">
        <p14:creationId xmlns:p14="http://schemas.microsoft.com/office/powerpoint/2010/main" val="17982256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85125D3-4F16-1138-F370-0BA46D77910C}"/>
              </a:ext>
            </a:extLst>
          </p:cNvPr>
          <p:cNvPicPr>
            <a:picLocks noChangeAspect="1"/>
          </p:cNvPicPr>
          <p:nvPr/>
        </p:nvPicPr>
        <p:blipFill>
          <a:blip r:embed="rId2"/>
          <a:stretch>
            <a:fillRect/>
          </a:stretch>
        </p:blipFill>
        <p:spPr>
          <a:xfrm>
            <a:off x="1857375" y="528637"/>
            <a:ext cx="8477250" cy="5800725"/>
          </a:xfrm>
          <a:prstGeom prst="rect">
            <a:avLst/>
          </a:prstGeom>
        </p:spPr>
      </p:pic>
      <p:sp>
        <p:nvSpPr>
          <p:cNvPr id="2" name="楕円 1">
            <a:extLst>
              <a:ext uri="{FF2B5EF4-FFF2-40B4-BE49-F238E27FC236}">
                <a16:creationId xmlns:a16="http://schemas.microsoft.com/office/drawing/2014/main" id="{70060496-2976-E998-B057-4D861C9B904F}"/>
              </a:ext>
            </a:extLst>
          </p:cNvPr>
          <p:cNvSpPr/>
          <p:nvPr/>
        </p:nvSpPr>
        <p:spPr>
          <a:xfrm>
            <a:off x="2190543" y="1329271"/>
            <a:ext cx="482321" cy="4320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28DA2599-60AF-E529-57D7-618F250E2EAA}"/>
              </a:ext>
            </a:extLst>
          </p:cNvPr>
          <p:cNvSpPr txBox="1"/>
          <p:nvPr/>
        </p:nvSpPr>
        <p:spPr>
          <a:xfrm>
            <a:off x="7357572" y="3911113"/>
            <a:ext cx="3478005" cy="307777"/>
          </a:xfrm>
          <a:prstGeom prst="rect">
            <a:avLst/>
          </a:prstGeom>
          <a:noFill/>
        </p:spPr>
        <p:txBody>
          <a:bodyPr wrap="square">
            <a:spAutoFit/>
          </a:bodyPr>
          <a:lstStyle/>
          <a:p>
            <a:r>
              <a:rPr lang="ja-JP" altLang="en-US" sz="1400" b="1" dirty="0">
                <a:solidFill>
                  <a:srgbClr val="0070C0"/>
                </a:solidFill>
                <a:latin typeface="Helvetica" panose="020B0604020202020204" pitchFamily="34" charset="0"/>
              </a:rPr>
              <a:t>⇒　フォールスネガティブ</a:t>
            </a:r>
            <a:endParaRPr lang="en-US" altLang="ja-JP" sz="1400" b="1" dirty="0">
              <a:solidFill>
                <a:srgbClr val="0070C0"/>
              </a:solidFill>
              <a:latin typeface="Helvetica" panose="020B0604020202020204" pitchFamily="34" charset="0"/>
            </a:endParaRPr>
          </a:p>
        </p:txBody>
      </p:sp>
      <p:sp>
        <p:nvSpPr>
          <p:cNvPr id="5" name="テキスト ボックス 4">
            <a:extLst>
              <a:ext uri="{FF2B5EF4-FFF2-40B4-BE49-F238E27FC236}">
                <a16:creationId xmlns:a16="http://schemas.microsoft.com/office/drawing/2014/main" id="{DFF14519-A99A-2187-2FEE-DD355BB58C12}"/>
              </a:ext>
            </a:extLst>
          </p:cNvPr>
          <p:cNvSpPr txBox="1"/>
          <p:nvPr/>
        </p:nvSpPr>
        <p:spPr>
          <a:xfrm>
            <a:off x="5618569" y="6021585"/>
            <a:ext cx="3478005" cy="307777"/>
          </a:xfrm>
          <a:prstGeom prst="rect">
            <a:avLst/>
          </a:prstGeom>
          <a:noFill/>
        </p:spPr>
        <p:txBody>
          <a:bodyPr wrap="square">
            <a:spAutoFit/>
          </a:bodyPr>
          <a:lstStyle/>
          <a:p>
            <a:r>
              <a:rPr lang="ja-JP" altLang="en-US" sz="1400" b="1" dirty="0">
                <a:solidFill>
                  <a:srgbClr val="0070C0"/>
                </a:solidFill>
                <a:latin typeface="Helvetica" panose="020B0604020202020204" pitchFamily="34" charset="0"/>
              </a:rPr>
              <a:t>⇒　フォールスネガティブ</a:t>
            </a:r>
            <a:endParaRPr lang="en-US" altLang="ja-JP" sz="1400" b="1" dirty="0">
              <a:solidFill>
                <a:srgbClr val="0070C0"/>
              </a:solidFill>
              <a:latin typeface="Helvetica" panose="020B0604020202020204" pitchFamily="34" charset="0"/>
            </a:endParaRPr>
          </a:p>
        </p:txBody>
      </p:sp>
      <p:cxnSp>
        <p:nvCxnSpPr>
          <p:cNvPr id="6" name="直線コネクタ 5">
            <a:extLst>
              <a:ext uri="{FF2B5EF4-FFF2-40B4-BE49-F238E27FC236}">
                <a16:creationId xmlns:a16="http://schemas.microsoft.com/office/drawing/2014/main" id="{F7A40B01-C283-7548-A43C-14EDE877FEB5}"/>
              </a:ext>
            </a:extLst>
          </p:cNvPr>
          <p:cNvCxnSpPr>
            <a:cxnSpLocks/>
          </p:cNvCxnSpPr>
          <p:nvPr/>
        </p:nvCxnSpPr>
        <p:spPr>
          <a:xfrm>
            <a:off x="3058952" y="3836101"/>
            <a:ext cx="400503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CE769BC0-EBBC-6BB3-8D2F-7FFDA05A738C}"/>
              </a:ext>
            </a:extLst>
          </p:cNvPr>
          <p:cNvCxnSpPr>
            <a:cxnSpLocks/>
          </p:cNvCxnSpPr>
          <p:nvPr/>
        </p:nvCxnSpPr>
        <p:spPr>
          <a:xfrm>
            <a:off x="2715633" y="5897687"/>
            <a:ext cx="400503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95C40E0C-22A8-D1F4-7EEF-430E4EC8BF77}"/>
              </a:ext>
            </a:extLst>
          </p:cNvPr>
          <p:cNvSpPr txBox="1"/>
          <p:nvPr/>
        </p:nvSpPr>
        <p:spPr>
          <a:xfrm>
            <a:off x="9096575" y="5120237"/>
            <a:ext cx="1635066" cy="307777"/>
          </a:xfrm>
          <a:prstGeom prst="rect">
            <a:avLst/>
          </a:prstGeom>
          <a:noFill/>
        </p:spPr>
        <p:txBody>
          <a:bodyPr wrap="square">
            <a:spAutoFit/>
          </a:bodyPr>
          <a:lstStyle/>
          <a:p>
            <a:r>
              <a:rPr lang="ja-JP" altLang="en-US" sz="1400" b="1" dirty="0">
                <a:solidFill>
                  <a:srgbClr val="0070C0"/>
                </a:solidFill>
                <a:latin typeface="Helvetica" panose="020B0604020202020204" pitchFamily="34" charset="0"/>
              </a:rPr>
              <a:t>⇒　正常</a:t>
            </a:r>
            <a:endParaRPr lang="en-US" altLang="ja-JP" sz="1400" b="1" dirty="0">
              <a:solidFill>
                <a:srgbClr val="0070C0"/>
              </a:solidFill>
              <a:latin typeface="Helvetica" panose="020B0604020202020204" pitchFamily="34" charset="0"/>
            </a:endParaRPr>
          </a:p>
        </p:txBody>
      </p:sp>
    </p:spTree>
    <p:extLst>
      <p:ext uri="{BB962C8B-B14F-4D97-AF65-F5344CB8AC3E}">
        <p14:creationId xmlns:p14="http://schemas.microsoft.com/office/powerpoint/2010/main" val="41427491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02782ABB-B89A-C8E1-F0BA-E2B92B1A0EF2}"/>
              </a:ext>
            </a:extLst>
          </p:cNvPr>
          <p:cNvPicPr>
            <a:picLocks noChangeAspect="1"/>
          </p:cNvPicPr>
          <p:nvPr/>
        </p:nvPicPr>
        <p:blipFill>
          <a:blip r:embed="rId2"/>
          <a:stretch>
            <a:fillRect/>
          </a:stretch>
        </p:blipFill>
        <p:spPr>
          <a:xfrm>
            <a:off x="797912" y="1501476"/>
            <a:ext cx="10283358" cy="3462410"/>
          </a:xfrm>
          <a:prstGeom prst="rect">
            <a:avLst/>
          </a:prstGeom>
        </p:spPr>
      </p:pic>
    </p:spTree>
    <p:extLst>
      <p:ext uri="{BB962C8B-B14F-4D97-AF65-F5344CB8AC3E}">
        <p14:creationId xmlns:p14="http://schemas.microsoft.com/office/powerpoint/2010/main" val="21456894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02782ABB-B89A-C8E1-F0BA-E2B92B1A0EF2}"/>
              </a:ext>
            </a:extLst>
          </p:cNvPr>
          <p:cNvPicPr>
            <a:picLocks noChangeAspect="1"/>
          </p:cNvPicPr>
          <p:nvPr/>
        </p:nvPicPr>
        <p:blipFill>
          <a:blip r:embed="rId2"/>
          <a:stretch>
            <a:fillRect/>
          </a:stretch>
        </p:blipFill>
        <p:spPr>
          <a:xfrm>
            <a:off x="797912" y="1501476"/>
            <a:ext cx="10283358" cy="3462410"/>
          </a:xfrm>
          <a:prstGeom prst="rect">
            <a:avLst/>
          </a:prstGeom>
        </p:spPr>
      </p:pic>
      <p:sp>
        <p:nvSpPr>
          <p:cNvPr id="2" name="楕円 1">
            <a:extLst>
              <a:ext uri="{FF2B5EF4-FFF2-40B4-BE49-F238E27FC236}">
                <a16:creationId xmlns:a16="http://schemas.microsoft.com/office/drawing/2014/main" id="{1377194C-2E1B-822C-A366-F7BE68286F0E}"/>
              </a:ext>
            </a:extLst>
          </p:cNvPr>
          <p:cNvSpPr/>
          <p:nvPr/>
        </p:nvSpPr>
        <p:spPr>
          <a:xfrm>
            <a:off x="1256046" y="2474783"/>
            <a:ext cx="482321" cy="4320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82B235A0-5E72-4C67-A45B-6A613AEA2444}"/>
              </a:ext>
            </a:extLst>
          </p:cNvPr>
          <p:cNvSpPr txBox="1"/>
          <p:nvPr/>
        </p:nvSpPr>
        <p:spPr>
          <a:xfrm>
            <a:off x="4356997" y="1851201"/>
            <a:ext cx="3478005" cy="307777"/>
          </a:xfrm>
          <a:prstGeom prst="rect">
            <a:avLst/>
          </a:prstGeom>
          <a:noFill/>
        </p:spPr>
        <p:txBody>
          <a:bodyPr wrap="square">
            <a:spAutoFit/>
          </a:bodyPr>
          <a:lstStyle/>
          <a:p>
            <a:r>
              <a:rPr lang="ja-JP" altLang="en-US" sz="1400" b="1" dirty="0">
                <a:solidFill>
                  <a:srgbClr val="0070C0"/>
                </a:solidFill>
                <a:latin typeface="Helvetica" panose="020B0604020202020204" pitchFamily="34" charset="0"/>
              </a:rPr>
              <a:t>⇒　コマンド＆コントロールの略</a:t>
            </a:r>
            <a:endParaRPr lang="en-US" altLang="ja-JP" sz="1400" b="1" dirty="0">
              <a:solidFill>
                <a:srgbClr val="0070C0"/>
              </a:solidFill>
              <a:latin typeface="Helvetica" panose="020B0604020202020204" pitchFamily="34" charset="0"/>
            </a:endParaRPr>
          </a:p>
        </p:txBody>
      </p:sp>
      <p:cxnSp>
        <p:nvCxnSpPr>
          <p:cNvPr id="5" name="直線コネクタ 4">
            <a:extLst>
              <a:ext uri="{FF2B5EF4-FFF2-40B4-BE49-F238E27FC236}">
                <a16:creationId xmlns:a16="http://schemas.microsoft.com/office/drawing/2014/main" id="{0A966D8F-0B53-91BA-87E4-94AA04C2BC98}"/>
              </a:ext>
            </a:extLst>
          </p:cNvPr>
          <p:cNvCxnSpPr>
            <a:cxnSpLocks/>
          </p:cNvCxnSpPr>
          <p:nvPr/>
        </p:nvCxnSpPr>
        <p:spPr>
          <a:xfrm>
            <a:off x="7178776" y="3406534"/>
            <a:ext cx="249778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16286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E9DDE726-A6D3-1DCE-6DCC-A4A2F31DD9E9}"/>
              </a:ext>
            </a:extLst>
          </p:cNvPr>
          <p:cNvPicPr>
            <a:picLocks noChangeAspect="1"/>
          </p:cNvPicPr>
          <p:nvPr/>
        </p:nvPicPr>
        <p:blipFill>
          <a:blip r:embed="rId2"/>
          <a:stretch>
            <a:fillRect/>
          </a:stretch>
        </p:blipFill>
        <p:spPr>
          <a:xfrm>
            <a:off x="1016339" y="1063000"/>
            <a:ext cx="9950131" cy="4433448"/>
          </a:xfrm>
          <a:prstGeom prst="rect">
            <a:avLst/>
          </a:prstGeom>
        </p:spPr>
      </p:pic>
    </p:spTree>
    <p:extLst>
      <p:ext uri="{BB962C8B-B14F-4D97-AF65-F5344CB8AC3E}">
        <p14:creationId xmlns:p14="http://schemas.microsoft.com/office/powerpoint/2010/main" val="20979016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E9DDE726-A6D3-1DCE-6DCC-A4A2F31DD9E9}"/>
              </a:ext>
            </a:extLst>
          </p:cNvPr>
          <p:cNvPicPr>
            <a:picLocks noChangeAspect="1"/>
          </p:cNvPicPr>
          <p:nvPr/>
        </p:nvPicPr>
        <p:blipFill>
          <a:blip r:embed="rId2"/>
          <a:stretch>
            <a:fillRect/>
          </a:stretch>
        </p:blipFill>
        <p:spPr>
          <a:xfrm>
            <a:off x="1016339" y="1063000"/>
            <a:ext cx="9950131" cy="4433448"/>
          </a:xfrm>
          <a:prstGeom prst="rect">
            <a:avLst/>
          </a:prstGeom>
        </p:spPr>
      </p:pic>
      <p:sp>
        <p:nvSpPr>
          <p:cNvPr id="2" name="楕円 1">
            <a:extLst>
              <a:ext uri="{FF2B5EF4-FFF2-40B4-BE49-F238E27FC236}">
                <a16:creationId xmlns:a16="http://schemas.microsoft.com/office/drawing/2014/main" id="{EB4D0D9C-22F8-CA6E-1946-23EAE6C67702}"/>
              </a:ext>
            </a:extLst>
          </p:cNvPr>
          <p:cNvSpPr/>
          <p:nvPr/>
        </p:nvSpPr>
        <p:spPr>
          <a:xfrm>
            <a:off x="1457013" y="4002133"/>
            <a:ext cx="482321" cy="4320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8AC71FF-8862-A36C-2FE0-61080C04E878}"/>
              </a:ext>
            </a:extLst>
          </p:cNvPr>
          <p:cNvSpPr txBox="1"/>
          <p:nvPr/>
        </p:nvSpPr>
        <p:spPr>
          <a:xfrm>
            <a:off x="2084714" y="3018114"/>
            <a:ext cx="8022572" cy="523220"/>
          </a:xfrm>
          <a:prstGeom prst="rect">
            <a:avLst/>
          </a:prstGeom>
          <a:noFill/>
        </p:spPr>
        <p:txBody>
          <a:bodyPr wrap="square">
            <a:spAutoFit/>
          </a:bodyPr>
          <a:lstStyle/>
          <a:p>
            <a:r>
              <a:rPr lang="ja-JP" altLang="en-US" sz="1400" b="1" dirty="0">
                <a:solidFill>
                  <a:srgbClr val="0070C0"/>
                </a:solidFill>
                <a:latin typeface="Helvetica" panose="020B0604020202020204" pitchFamily="34" charset="0"/>
              </a:rPr>
              <a:t>⇒　</a:t>
            </a:r>
            <a:r>
              <a:rPr lang="en-US" altLang="ja-JP" sz="1400" b="1" dirty="0">
                <a:solidFill>
                  <a:srgbClr val="0070C0"/>
                </a:solidFill>
                <a:latin typeface="Helvetica" panose="020B0604020202020204" pitchFamily="34" charset="0"/>
              </a:rPr>
              <a:t>A</a:t>
            </a:r>
            <a:r>
              <a:rPr lang="ja-JP" altLang="en-US" sz="1400" b="1" dirty="0">
                <a:solidFill>
                  <a:srgbClr val="0070C0"/>
                </a:solidFill>
                <a:latin typeface="Helvetica" panose="020B0604020202020204" pitchFamily="34" charset="0"/>
              </a:rPr>
              <a:t>社ドメインに対する名前解決要求を</a:t>
            </a:r>
            <a:r>
              <a:rPr lang="en-US" altLang="ja-JP" sz="1400" b="1" dirty="0">
                <a:solidFill>
                  <a:srgbClr val="0070C0"/>
                </a:solidFill>
                <a:latin typeface="Helvetica" panose="020B0604020202020204" pitchFamily="34" charset="0"/>
              </a:rPr>
              <a:t>B</a:t>
            </a:r>
            <a:r>
              <a:rPr lang="ja-JP" altLang="en-US" sz="1400" b="1" dirty="0">
                <a:solidFill>
                  <a:srgbClr val="0070C0"/>
                </a:solidFill>
                <a:latin typeface="Helvetica" panose="020B0604020202020204" pitchFamily="34" charset="0"/>
              </a:rPr>
              <a:t>社キャッシュサーバに行うと、サーバ</a:t>
            </a:r>
            <a:r>
              <a:rPr lang="en-US" altLang="ja-JP" sz="1400" b="1" dirty="0">
                <a:solidFill>
                  <a:srgbClr val="0070C0"/>
                </a:solidFill>
                <a:latin typeface="Helvetica" panose="020B0604020202020204" pitchFamily="34" charset="0"/>
              </a:rPr>
              <a:t>X</a:t>
            </a:r>
            <a:r>
              <a:rPr lang="ja-JP" altLang="en-US" sz="1400" b="1" dirty="0">
                <a:solidFill>
                  <a:srgbClr val="0070C0"/>
                </a:solidFill>
                <a:latin typeface="Helvetica" panose="020B0604020202020204" pitchFamily="34" charset="0"/>
              </a:rPr>
              <a:t>の</a:t>
            </a:r>
            <a:r>
              <a:rPr lang="en-US" altLang="ja-JP" sz="1400" b="1" dirty="0">
                <a:solidFill>
                  <a:srgbClr val="0070C0"/>
                </a:solidFill>
                <a:latin typeface="Helvetica" panose="020B0604020202020204" pitchFamily="34" charset="0"/>
              </a:rPr>
              <a:t>IP</a:t>
            </a:r>
            <a:r>
              <a:rPr lang="ja-JP" altLang="en-US" sz="1400" b="1" dirty="0">
                <a:solidFill>
                  <a:srgbClr val="0070C0"/>
                </a:solidFill>
                <a:latin typeface="Helvetica" panose="020B0604020202020204" pitchFamily="34" charset="0"/>
              </a:rPr>
              <a:t>アドレスが</a:t>
            </a:r>
            <a:endParaRPr lang="en-US" altLang="ja-JP" sz="1400" b="1" dirty="0">
              <a:solidFill>
                <a:srgbClr val="0070C0"/>
              </a:solidFill>
              <a:latin typeface="Helvetica" panose="020B0604020202020204" pitchFamily="34" charset="0"/>
            </a:endParaRPr>
          </a:p>
          <a:p>
            <a:r>
              <a:rPr lang="ja-JP" altLang="en-US" sz="1400" b="1" dirty="0">
                <a:solidFill>
                  <a:srgbClr val="0070C0"/>
                </a:solidFill>
                <a:latin typeface="Helvetica" panose="020B0604020202020204" pitchFamily="34" charset="0"/>
              </a:rPr>
              <a:t>　　返され、攻撃者の用意したサーバ</a:t>
            </a:r>
            <a:r>
              <a:rPr lang="en-US" altLang="ja-JP" sz="1400" b="1" dirty="0">
                <a:solidFill>
                  <a:srgbClr val="0070C0"/>
                </a:solidFill>
                <a:latin typeface="Helvetica" panose="020B0604020202020204" pitchFamily="34" charset="0"/>
              </a:rPr>
              <a:t>X</a:t>
            </a:r>
            <a:r>
              <a:rPr lang="ja-JP" altLang="en-US" sz="1400" b="1" dirty="0">
                <a:solidFill>
                  <a:srgbClr val="0070C0"/>
                </a:solidFill>
                <a:latin typeface="Helvetica" panose="020B0604020202020204" pitchFamily="34" charset="0"/>
              </a:rPr>
              <a:t>にアクセスさせられてしまう</a:t>
            </a:r>
            <a:endParaRPr lang="en-US" altLang="ja-JP" sz="1400" b="1" dirty="0">
              <a:solidFill>
                <a:srgbClr val="0070C0"/>
              </a:solidFill>
              <a:latin typeface="Helvetica" panose="020B0604020202020204" pitchFamily="34" charset="0"/>
            </a:endParaRPr>
          </a:p>
        </p:txBody>
      </p:sp>
      <p:cxnSp>
        <p:nvCxnSpPr>
          <p:cNvPr id="5" name="直線コネクタ 4">
            <a:extLst>
              <a:ext uri="{FF2B5EF4-FFF2-40B4-BE49-F238E27FC236}">
                <a16:creationId xmlns:a16="http://schemas.microsoft.com/office/drawing/2014/main" id="{FE347633-EDF8-662F-3777-22FE62116982}"/>
              </a:ext>
            </a:extLst>
          </p:cNvPr>
          <p:cNvCxnSpPr>
            <a:cxnSpLocks/>
          </p:cNvCxnSpPr>
          <p:nvPr/>
        </p:nvCxnSpPr>
        <p:spPr>
          <a:xfrm>
            <a:off x="1939334" y="1464690"/>
            <a:ext cx="893298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0715D7EA-3EF1-A8E6-0813-791AD60C4098}"/>
              </a:ext>
            </a:extLst>
          </p:cNvPr>
          <p:cNvCxnSpPr>
            <a:cxnSpLocks/>
          </p:cNvCxnSpPr>
          <p:nvPr/>
        </p:nvCxnSpPr>
        <p:spPr>
          <a:xfrm>
            <a:off x="1553374" y="1968782"/>
            <a:ext cx="738965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91433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0300BED0-AAAF-97E6-8434-B6CB0D70BACB}"/>
              </a:ext>
            </a:extLst>
          </p:cNvPr>
          <p:cNvPicPr>
            <a:picLocks noChangeAspect="1"/>
          </p:cNvPicPr>
          <p:nvPr/>
        </p:nvPicPr>
        <p:blipFill>
          <a:blip r:embed="rId2"/>
          <a:stretch>
            <a:fillRect/>
          </a:stretch>
        </p:blipFill>
        <p:spPr>
          <a:xfrm>
            <a:off x="777166" y="1811530"/>
            <a:ext cx="10637667" cy="2736415"/>
          </a:xfrm>
          <a:prstGeom prst="rect">
            <a:avLst/>
          </a:prstGeom>
        </p:spPr>
      </p:pic>
    </p:spTree>
    <p:extLst>
      <p:ext uri="{BB962C8B-B14F-4D97-AF65-F5344CB8AC3E}">
        <p14:creationId xmlns:p14="http://schemas.microsoft.com/office/powerpoint/2010/main" val="19702587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0300BED0-AAAF-97E6-8434-B6CB0D70BACB}"/>
              </a:ext>
            </a:extLst>
          </p:cNvPr>
          <p:cNvPicPr>
            <a:picLocks noChangeAspect="1"/>
          </p:cNvPicPr>
          <p:nvPr/>
        </p:nvPicPr>
        <p:blipFill>
          <a:blip r:embed="rId2"/>
          <a:stretch>
            <a:fillRect/>
          </a:stretch>
        </p:blipFill>
        <p:spPr>
          <a:xfrm>
            <a:off x="777166" y="1811530"/>
            <a:ext cx="10637667" cy="2736415"/>
          </a:xfrm>
          <a:prstGeom prst="rect">
            <a:avLst/>
          </a:prstGeom>
        </p:spPr>
      </p:pic>
      <p:sp>
        <p:nvSpPr>
          <p:cNvPr id="2" name="楕円 1">
            <a:extLst>
              <a:ext uri="{FF2B5EF4-FFF2-40B4-BE49-F238E27FC236}">
                <a16:creationId xmlns:a16="http://schemas.microsoft.com/office/drawing/2014/main" id="{757FB004-F578-44EE-164A-847CE0A17E91}"/>
              </a:ext>
            </a:extLst>
          </p:cNvPr>
          <p:cNvSpPr/>
          <p:nvPr/>
        </p:nvSpPr>
        <p:spPr>
          <a:xfrm>
            <a:off x="6390754" y="3429000"/>
            <a:ext cx="482321" cy="4320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 name="直線コネクタ 2">
            <a:extLst>
              <a:ext uri="{FF2B5EF4-FFF2-40B4-BE49-F238E27FC236}">
                <a16:creationId xmlns:a16="http://schemas.microsoft.com/office/drawing/2014/main" id="{BF9E8326-F8C2-E60D-DEFA-999A1E96B709}"/>
              </a:ext>
            </a:extLst>
          </p:cNvPr>
          <p:cNvCxnSpPr>
            <a:cxnSpLocks/>
          </p:cNvCxnSpPr>
          <p:nvPr/>
        </p:nvCxnSpPr>
        <p:spPr>
          <a:xfrm>
            <a:off x="3017472" y="2883182"/>
            <a:ext cx="57983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76912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ED671946-3B74-1B6C-E7E7-30D0F4B9C17B}"/>
              </a:ext>
            </a:extLst>
          </p:cNvPr>
          <p:cNvPicPr>
            <a:picLocks noChangeAspect="1"/>
          </p:cNvPicPr>
          <p:nvPr/>
        </p:nvPicPr>
        <p:blipFill>
          <a:blip r:embed="rId2"/>
          <a:stretch>
            <a:fillRect/>
          </a:stretch>
        </p:blipFill>
        <p:spPr>
          <a:xfrm>
            <a:off x="2226525" y="1502280"/>
            <a:ext cx="7578289" cy="3526920"/>
          </a:xfrm>
          <a:prstGeom prst="rect">
            <a:avLst/>
          </a:prstGeom>
        </p:spPr>
      </p:pic>
    </p:spTree>
    <p:extLst>
      <p:ext uri="{BB962C8B-B14F-4D97-AF65-F5344CB8AC3E}">
        <p14:creationId xmlns:p14="http://schemas.microsoft.com/office/powerpoint/2010/main" val="37447407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ED671946-3B74-1B6C-E7E7-30D0F4B9C17B}"/>
              </a:ext>
            </a:extLst>
          </p:cNvPr>
          <p:cNvPicPr>
            <a:picLocks noChangeAspect="1"/>
          </p:cNvPicPr>
          <p:nvPr/>
        </p:nvPicPr>
        <p:blipFill>
          <a:blip r:embed="rId2"/>
          <a:stretch>
            <a:fillRect/>
          </a:stretch>
        </p:blipFill>
        <p:spPr>
          <a:xfrm>
            <a:off x="2226525" y="1502280"/>
            <a:ext cx="7578289" cy="3526920"/>
          </a:xfrm>
          <a:prstGeom prst="rect">
            <a:avLst/>
          </a:prstGeom>
        </p:spPr>
      </p:pic>
      <p:sp>
        <p:nvSpPr>
          <p:cNvPr id="2" name="楕円 1">
            <a:extLst>
              <a:ext uri="{FF2B5EF4-FFF2-40B4-BE49-F238E27FC236}">
                <a16:creationId xmlns:a16="http://schemas.microsoft.com/office/drawing/2014/main" id="{FA5550DC-7590-B12E-D09E-7F8706F18B5D}"/>
              </a:ext>
            </a:extLst>
          </p:cNvPr>
          <p:cNvSpPr/>
          <p:nvPr/>
        </p:nvSpPr>
        <p:spPr>
          <a:xfrm>
            <a:off x="2873831" y="4423786"/>
            <a:ext cx="482321" cy="4320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EB64D922-CE1E-8082-03B8-87AD90689269}"/>
              </a:ext>
            </a:extLst>
          </p:cNvPr>
          <p:cNvSpPr txBox="1"/>
          <p:nvPr/>
        </p:nvSpPr>
        <p:spPr>
          <a:xfrm>
            <a:off x="6784816" y="2775649"/>
            <a:ext cx="3478005" cy="369332"/>
          </a:xfrm>
          <a:prstGeom prst="rect">
            <a:avLst/>
          </a:prstGeom>
          <a:noFill/>
        </p:spPr>
        <p:txBody>
          <a:bodyPr wrap="square">
            <a:spAutoFit/>
          </a:bodyPr>
          <a:lstStyle/>
          <a:p>
            <a:r>
              <a:rPr lang="ja-JP" altLang="en-US" b="1" dirty="0">
                <a:solidFill>
                  <a:srgbClr val="0070C0"/>
                </a:solidFill>
                <a:latin typeface="Helvetica" panose="020B0604020202020204" pitchFamily="34" charset="0"/>
              </a:rPr>
              <a:t>⇒　</a:t>
            </a:r>
            <a:r>
              <a:rPr lang="en-US" altLang="ja-JP" b="1" dirty="0">
                <a:solidFill>
                  <a:srgbClr val="0070C0"/>
                </a:solidFill>
                <a:latin typeface="Helvetica" panose="020B0604020202020204" pitchFamily="34" charset="0"/>
              </a:rPr>
              <a:t>TLS</a:t>
            </a:r>
            <a:r>
              <a:rPr lang="ja-JP" altLang="en-US" b="1" dirty="0">
                <a:solidFill>
                  <a:srgbClr val="0070C0"/>
                </a:solidFill>
                <a:latin typeface="Helvetica" panose="020B0604020202020204" pitchFamily="34" charset="0"/>
              </a:rPr>
              <a:t>または</a:t>
            </a:r>
            <a:r>
              <a:rPr lang="en-US" altLang="ja-JP" b="1" dirty="0">
                <a:solidFill>
                  <a:srgbClr val="0070C0"/>
                </a:solidFill>
                <a:latin typeface="Helvetica" panose="020B0604020202020204" pitchFamily="34" charset="0"/>
              </a:rPr>
              <a:t>HTTPS</a:t>
            </a:r>
          </a:p>
        </p:txBody>
      </p:sp>
      <p:sp>
        <p:nvSpPr>
          <p:cNvPr id="5" name="テキスト ボックス 4">
            <a:extLst>
              <a:ext uri="{FF2B5EF4-FFF2-40B4-BE49-F238E27FC236}">
                <a16:creationId xmlns:a16="http://schemas.microsoft.com/office/drawing/2014/main" id="{A23A8EC4-E693-45E8-9215-8EF80A7BFE8C}"/>
              </a:ext>
            </a:extLst>
          </p:cNvPr>
          <p:cNvSpPr txBox="1"/>
          <p:nvPr/>
        </p:nvSpPr>
        <p:spPr>
          <a:xfrm>
            <a:off x="6876926" y="3326055"/>
            <a:ext cx="3478005" cy="369332"/>
          </a:xfrm>
          <a:prstGeom prst="rect">
            <a:avLst/>
          </a:prstGeom>
          <a:noFill/>
        </p:spPr>
        <p:txBody>
          <a:bodyPr wrap="square">
            <a:spAutoFit/>
          </a:bodyPr>
          <a:lstStyle/>
          <a:p>
            <a:r>
              <a:rPr lang="ja-JP" altLang="en-US" b="1" dirty="0">
                <a:solidFill>
                  <a:srgbClr val="0070C0"/>
                </a:solidFill>
                <a:latin typeface="Helvetica" panose="020B0604020202020204" pitchFamily="34" charset="0"/>
              </a:rPr>
              <a:t>⇒　</a:t>
            </a:r>
            <a:r>
              <a:rPr lang="en-US" altLang="ja-JP" b="1" dirty="0">
                <a:solidFill>
                  <a:srgbClr val="0070C0"/>
                </a:solidFill>
                <a:latin typeface="Helvetica" panose="020B0604020202020204" pitchFamily="34" charset="0"/>
              </a:rPr>
              <a:t>IPsec</a:t>
            </a:r>
          </a:p>
        </p:txBody>
      </p:sp>
      <p:sp>
        <p:nvSpPr>
          <p:cNvPr id="6" name="テキスト ボックス 5">
            <a:extLst>
              <a:ext uri="{FF2B5EF4-FFF2-40B4-BE49-F238E27FC236}">
                <a16:creationId xmlns:a16="http://schemas.microsoft.com/office/drawing/2014/main" id="{B00BA781-82E8-56C2-E28B-5C80D8169B38}"/>
              </a:ext>
            </a:extLst>
          </p:cNvPr>
          <p:cNvSpPr txBox="1"/>
          <p:nvPr/>
        </p:nvSpPr>
        <p:spPr>
          <a:xfrm>
            <a:off x="8065811" y="4269897"/>
            <a:ext cx="3478005" cy="369332"/>
          </a:xfrm>
          <a:prstGeom prst="rect">
            <a:avLst/>
          </a:prstGeom>
          <a:noFill/>
        </p:spPr>
        <p:txBody>
          <a:bodyPr wrap="square">
            <a:spAutoFit/>
          </a:bodyPr>
          <a:lstStyle/>
          <a:p>
            <a:r>
              <a:rPr lang="ja-JP" altLang="en-US" b="1" dirty="0">
                <a:solidFill>
                  <a:srgbClr val="0070C0"/>
                </a:solidFill>
                <a:latin typeface="Helvetica" panose="020B0604020202020204" pitchFamily="34" charset="0"/>
              </a:rPr>
              <a:t>⇒　</a:t>
            </a:r>
            <a:r>
              <a:rPr lang="en-US" altLang="ja-JP" b="1" dirty="0">
                <a:solidFill>
                  <a:srgbClr val="0070C0"/>
                </a:solidFill>
                <a:latin typeface="Helvetica" panose="020B0604020202020204" pitchFamily="34" charset="0"/>
              </a:rPr>
              <a:t>ITU-T X.509</a:t>
            </a:r>
            <a:r>
              <a:rPr lang="ja-JP" altLang="en-US" b="1" dirty="0">
                <a:solidFill>
                  <a:srgbClr val="0070C0"/>
                </a:solidFill>
                <a:latin typeface="Helvetica" panose="020B0604020202020204" pitchFamily="34" charset="0"/>
              </a:rPr>
              <a:t>証明書</a:t>
            </a:r>
            <a:endParaRPr lang="en-US" altLang="ja-JP" b="1" dirty="0">
              <a:solidFill>
                <a:srgbClr val="0070C0"/>
              </a:solidFill>
              <a:latin typeface="Helvetica" panose="020B0604020202020204" pitchFamily="34" charset="0"/>
            </a:endParaRPr>
          </a:p>
        </p:txBody>
      </p:sp>
    </p:spTree>
    <p:extLst>
      <p:ext uri="{BB962C8B-B14F-4D97-AF65-F5344CB8AC3E}">
        <p14:creationId xmlns:p14="http://schemas.microsoft.com/office/powerpoint/2010/main" val="357264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1F5A1C4F-FB21-60CC-8C6B-51FBEA9EAB17}"/>
              </a:ext>
            </a:extLst>
          </p:cNvPr>
          <p:cNvPicPr>
            <a:picLocks noChangeAspect="1"/>
          </p:cNvPicPr>
          <p:nvPr/>
        </p:nvPicPr>
        <p:blipFill>
          <a:blip r:embed="rId2"/>
          <a:stretch>
            <a:fillRect/>
          </a:stretch>
        </p:blipFill>
        <p:spPr>
          <a:xfrm>
            <a:off x="1218519" y="1010382"/>
            <a:ext cx="9517649" cy="4656888"/>
          </a:xfrm>
          <a:prstGeom prst="rect">
            <a:avLst/>
          </a:prstGeom>
        </p:spPr>
      </p:pic>
    </p:spTree>
    <p:extLst>
      <p:ext uri="{BB962C8B-B14F-4D97-AF65-F5344CB8AC3E}">
        <p14:creationId xmlns:p14="http://schemas.microsoft.com/office/powerpoint/2010/main" val="10776161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D035309C-4983-769F-1C51-140D2818EC57}"/>
              </a:ext>
            </a:extLst>
          </p:cNvPr>
          <p:cNvPicPr>
            <a:picLocks noChangeAspect="1"/>
          </p:cNvPicPr>
          <p:nvPr/>
        </p:nvPicPr>
        <p:blipFill>
          <a:blip r:embed="rId2"/>
          <a:stretch>
            <a:fillRect/>
          </a:stretch>
        </p:blipFill>
        <p:spPr>
          <a:xfrm>
            <a:off x="564403" y="1898809"/>
            <a:ext cx="11063194" cy="2738415"/>
          </a:xfrm>
          <a:prstGeom prst="rect">
            <a:avLst/>
          </a:prstGeom>
        </p:spPr>
      </p:pic>
      <p:sp>
        <p:nvSpPr>
          <p:cNvPr id="2" name="楕円 1">
            <a:extLst>
              <a:ext uri="{FF2B5EF4-FFF2-40B4-BE49-F238E27FC236}">
                <a16:creationId xmlns:a16="http://schemas.microsoft.com/office/drawing/2014/main" id="{A663A603-9E7D-1FCE-9BE8-971CBE85D0D5}"/>
              </a:ext>
            </a:extLst>
          </p:cNvPr>
          <p:cNvSpPr/>
          <p:nvPr/>
        </p:nvSpPr>
        <p:spPr>
          <a:xfrm>
            <a:off x="1235947" y="4079631"/>
            <a:ext cx="482321" cy="4320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941706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1F5A1C4F-FB21-60CC-8C6B-51FBEA9EAB17}"/>
              </a:ext>
            </a:extLst>
          </p:cNvPr>
          <p:cNvPicPr>
            <a:picLocks noChangeAspect="1"/>
          </p:cNvPicPr>
          <p:nvPr/>
        </p:nvPicPr>
        <p:blipFill>
          <a:blip r:embed="rId2"/>
          <a:stretch>
            <a:fillRect/>
          </a:stretch>
        </p:blipFill>
        <p:spPr>
          <a:xfrm>
            <a:off x="1218519" y="1010382"/>
            <a:ext cx="9517649" cy="4656888"/>
          </a:xfrm>
          <a:prstGeom prst="rect">
            <a:avLst/>
          </a:prstGeom>
        </p:spPr>
      </p:pic>
      <p:sp>
        <p:nvSpPr>
          <p:cNvPr id="2" name="楕円 1">
            <a:extLst>
              <a:ext uri="{FF2B5EF4-FFF2-40B4-BE49-F238E27FC236}">
                <a16:creationId xmlns:a16="http://schemas.microsoft.com/office/drawing/2014/main" id="{A04CD22C-C4F8-7E17-CB16-44096F3141C4}"/>
              </a:ext>
            </a:extLst>
          </p:cNvPr>
          <p:cNvSpPr/>
          <p:nvPr/>
        </p:nvSpPr>
        <p:spPr>
          <a:xfrm>
            <a:off x="1647932" y="2906747"/>
            <a:ext cx="482321" cy="4320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4965DCF3-5C6D-3F8D-DDEA-7D3EE3E4BD9D}"/>
              </a:ext>
            </a:extLst>
          </p:cNvPr>
          <p:cNvSpPr txBox="1"/>
          <p:nvPr/>
        </p:nvSpPr>
        <p:spPr>
          <a:xfrm>
            <a:off x="5784835" y="2451145"/>
            <a:ext cx="3478005" cy="338554"/>
          </a:xfrm>
          <a:prstGeom prst="rect">
            <a:avLst/>
          </a:prstGeom>
          <a:noFill/>
        </p:spPr>
        <p:txBody>
          <a:bodyPr wrap="square">
            <a:spAutoFit/>
          </a:bodyPr>
          <a:lstStyle/>
          <a:p>
            <a:r>
              <a:rPr lang="ja-JP" altLang="en-US" sz="1600" b="1" dirty="0">
                <a:solidFill>
                  <a:srgbClr val="0070C0"/>
                </a:solidFill>
                <a:latin typeface="Helvetica" panose="020B0604020202020204" pitchFamily="34" charset="0"/>
              </a:rPr>
              <a:t>⇒　パスワードリスト攻撃</a:t>
            </a:r>
            <a:endParaRPr lang="en-US" altLang="ja-JP" sz="1600" b="1" dirty="0">
              <a:solidFill>
                <a:srgbClr val="0070C0"/>
              </a:solidFill>
              <a:latin typeface="Helvetica" panose="020B0604020202020204" pitchFamily="34" charset="0"/>
            </a:endParaRPr>
          </a:p>
        </p:txBody>
      </p:sp>
      <p:sp>
        <p:nvSpPr>
          <p:cNvPr id="5" name="テキスト ボックス 4">
            <a:extLst>
              <a:ext uri="{FF2B5EF4-FFF2-40B4-BE49-F238E27FC236}">
                <a16:creationId xmlns:a16="http://schemas.microsoft.com/office/drawing/2014/main" id="{0B6B265A-5CAF-B088-3E21-EDC5760BBC58}"/>
              </a:ext>
            </a:extLst>
          </p:cNvPr>
          <p:cNvSpPr txBox="1"/>
          <p:nvPr/>
        </p:nvSpPr>
        <p:spPr>
          <a:xfrm>
            <a:off x="5533626" y="4340235"/>
            <a:ext cx="3478005" cy="338554"/>
          </a:xfrm>
          <a:prstGeom prst="rect">
            <a:avLst/>
          </a:prstGeom>
          <a:noFill/>
        </p:spPr>
        <p:txBody>
          <a:bodyPr wrap="square">
            <a:spAutoFit/>
          </a:bodyPr>
          <a:lstStyle/>
          <a:p>
            <a:r>
              <a:rPr lang="ja-JP" altLang="en-US" sz="1600" b="1" dirty="0">
                <a:solidFill>
                  <a:srgbClr val="0070C0"/>
                </a:solidFill>
                <a:latin typeface="Helvetica" panose="020B0604020202020204" pitchFamily="34" charset="0"/>
              </a:rPr>
              <a:t>⇒　</a:t>
            </a:r>
            <a:r>
              <a:rPr lang="en-US" altLang="ja-JP" sz="1600" b="1" dirty="0">
                <a:solidFill>
                  <a:srgbClr val="0070C0"/>
                </a:solidFill>
                <a:latin typeface="Helvetica" panose="020B0604020202020204" pitchFamily="34" charset="0"/>
              </a:rPr>
              <a:t>Joe</a:t>
            </a:r>
            <a:r>
              <a:rPr lang="ja-JP" altLang="en-US" sz="1600" b="1" dirty="0">
                <a:solidFill>
                  <a:srgbClr val="0070C0"/>
                </a:solidFill>
                <a:latin typeface="Helvetica" panose="020B0604020202020204" pitchFamily="34" charset="0"/>
              </a:rPr>
              <a:t>アカウント攻撃</a:t>
            </a:r>
            <a:endParaRPr lang="en-US" altLang="ja-JP" sz="1600" b="1" dirty="0">
              <a:solidFill>
                <a:srgbClr val="0070C0"/>
              </a:solidFill>
              <a:latin typeface="Helvetica" panose="020B0604020202020204" pitchFamily="34" charset="0"/>
            </a:endParaRPr>
          </a:p>
        </p:txBody>
      </p:sp>
      <p:sp>
        <p:nvSpPr>
          <p:cNvPr id="6" name="テキスト ボックス 5">
            <a:extLst>
              <a:ext uri="{FF2B5EF4-FFF2-40B4-BE49-F238E27FC236}">
                <a16:creationId xmlns:a16="http://schemas.microsoft.com/office/drawing/2014/main" id="{0AAF7ADC-769B-1F97-5F43-3264FF40EDDC}"/>
              </a:ext>
            </a:extLst>
          </p:cNvPr>
          <p:cNvSpPr txBox="1"/>
          <p:nvPr/>
        </p:nvSpPr>
        <p:spPr>
          <a:xfrm>
            <a:off x="4045832" y="5256310"/>
            <a:ext cx="5217008" cy="338554"/>
          </a:xfrm>
          <a:prstGeom prst="rect">
            <a:avLst/>
          </a:prstGeom>
          <a:noFill/>
        </p:spPr>
        <p:txBody>
          <a:bodyPr wrap="square">
            <a:spAutoFit/>
          </a:bodyPr>
          <a:lstStyle/>
          <a:p>
            <a:r>
              <a:rPr lang="ja-JP" altLang="en-US" sz="1600" b="1" dirty="0">
                <a:solidFill>
                  <a:srgbClr val="0070C0"/>
                </a:solidFill>
                <a:latin typeface="Helvetica" panose="020B0604020202020204" pitchFamily="34" charset="0"/>
              </a:rPr>
              <a:t>⇒　ブルートフォース攻撃（総当たり攻撃）</a:t>
            </a:r>
            <a:endParaRPr lang="en-US" altLang="ja-JP" sz="1600" b="1" dirty="0">
              <a:solidFill>
                <a:srgbClr val="0070C0"/>
              </a:solidFill>
              <a:latin typeface="Helvetica" panose="020B0604020202020204" pitchFamily="34" charset="0"/>
            </a:endParaRPr>
          </a:p>
        </p:txBody>
      </p:sp>
    </p:spTree>
    <p:extLst>
      <p:ext uri="{BB962C8B-B14F-4D97-AF65-F5344CB8AC3E}">
        <p14:creationId xmlns:p14="http://schemas.microsoft.com/office/powerpoint/2010/main" val="26963793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864B0D1-B0ED-124D-0D30-DDFC87FC8352}"/>
              </a:ext>
            </a:extLst>
          </p:cNvPr>
          <p:cNvPicPr>
            <a:picLocks noChangeAspect="1"/>
          </p:cNvPicPr>
          <p:nvPr/>
        </p:nvPicPr>
        <p:blipFill>
          <a:blip r:embed="rId2"/>
          <a:stretch>
            <a:fillRect/>
          </a:stretch>
        </p:blipFill>
        <p:spPr>
          <a:xfrm>
            <a:off x="1532248" y="1293914"/>
            <a:ext cx="8823628" cy="4066756"/>
          </a:xfrm>
          <a:prstGeom prst="rect">
            <a:avLst/>
          </a:prstGeom>
        </p:spPr>
      </p:pic>
    </p:spTree>
    <p:extLst>
      <p:ext uri="{BB962C8B-B14F-4D97-AF65-F5344CB8AC3E}">
        <p14:creationId xmlns:p14="http://schemas.microsoft.com/office/powerpoint/2010/main" val="34960451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7864B0D1-B0ED-124D-0D30-DDFC87FC8352}"/>
              </a:ext>
            </a:extLst>
          </p:cNvPr>
          <p:cNvPicPr>
            <a:picLocks noChangeAspect="1"/>
          </p:cNvPicPr>
          <p:nvPr/>
        </p:nvPicPr>
        <p:blipFill>
          <a:blip r:embed="rId2"/>
          <a:stretch>
            <a:fillRect/>
          </a:stretch>
        </p:blipFill>
        <p:spPr>
          <a:xfrm>
            <a:off x="1532248" y="1293914"/>
            <a:ext cx="8823628" cy="4066756"/>
          </a:xfrm>
          <a:prstGeom prst="rect">
            <a:avLst/>
          </a:prstGeom>
        </p:spPr>
      </p:pic>
      <p:sp>
        <p:nvSpPr>
          <p:cNvPr id="2" name="楕円 1">
            <a:extLst>
              <a:ext uri="{FF2B5EF4-FFF2-40B4-BE49-F238E27FC236}">
                <a16:creationId xmlns:a16="http://schemas.microsoft.com/office/drawing/2014/main" id="{21FAE854-4946-051A-8349-7E04ABFDE01E}"/>
              </a:ext>
            </a:extLst>
          </p:cNvPr>
          <p:cNvSpPr/>
          <p:nvPr/>
        </p:nvSpPr>
        <p:spPr>
          <a:xfrm>
            <a:off x="2140302" y="4253226"/>
            <a:ext cx="482321" cy="4320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7249D867-01D5-422F-DACE-341C49B37FF3}"/>
              </a:ext>
            </a:extLst>
          </p:cNvPr>
          <p:cNvSpPr txBox="1"/>
          <p:nvPr/>
        </p:nvSpPr>
        <p:spPr>
          <a:xfrm>
            <a:off x="3682545" y="3668451"/>
            <a:ext cx="588005" cy="584775"/>
          </a:xfrm>
          <a:prstGeom prst="rect">
            <a:avLst/>
          </a:prstGeom>
          <a:noFill/>
        </p:spPr>
        <p:txBody>
          <a:bodyPr wrap="square">
            <a:spAutoFit/>
          </a:bodyPr>
          <a:lstStyle/>
          <a:p>
            <a:r>
              <a:rPr lang="en-US" altLang="ja-JP" sz="3200" b="1" dirty="0">
                <a:solidFill>
                  <a:srgbClr val="FF0000"/>
                </a:solidFill>
                <a:latin typeface="Helvetica" panose="020B0604020202020204" pitchFamily="34" charset="0"/>
              </a:rPr>
              <a:t>×</a:t>
            </a:r>
          </a:p>
        </p:txBody>
      </p:sp>
      <p:sp>
        <p:nvSpPr>
          <p:cNvPr id="5" name="テキスト ボックス 4">
            <a:extLst>
              <a:ext uri="{FF2B5EF4-FFF2-40B4-BE49-F238E27FC236}">
                <a16:creationId xmlns:a16="http://schemas.microsoft.com/office/drawing/2014/main" id="{ECA82665-7488-DABA-D929-1EBD4B44DD45}"/>
              </a:ext>
            </a:extLst>
          </p:cNvPr>
          <p:cNvSpPr txBox="1"/>
          <p:nvPr/>
        </p:nvSpPr>
        <p:spPr>
          <a:xfrm>
            <a:off x="6195247" y="4685305"/>
            <a:ext cx="588005" cy="584775"/>
          </a:xfrm>
          <a:prstGeom prst="rect">
            <a:avLst/>
          </a:prstGeom>
          <a:noFill/>
        </p:spPr>
        <p:txBody>
          <a:bodyPr wrap="square">
            <a:spAutoFit/>
          </a:bodyPr>
          <a:lstStyle/>
          <a:p>
            <a:r>
              <a:rPr lang="en-US" altLang="ja-JP" sz="3200" b="1" dirty="0">
                <a:solidFill>
                  <a:srgbClr val="FF0000"/>
                </a:solidFill>
                <a:latin typeface="Helvetica" panose="020B0604020202020204" pitchFamily="34" charset="0"/>
              </a:rPr>
              <a:t>×</a:t>
            </a:r>
          </a:p>
        </p:txBody>
      </p:sp>
    </p:spTree>
    <p:extLst>
      <p:ext uri="{BB962C8B-B14F-4D97-AF65-F5344CB8AC3E}">
        <p14:creationId xmlns:p14="http://schemas.microsoft.com/office/powerpoint/2010/main" val="41239199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CBB22369-D4DC-E8D0-319B-0F4E8790DCE3}"/>
              </a:ext>
            </a:extLst>
          </p:cNvPr>
          <p:cNvPicPr>
            <a:picLocks noChangeAspect="1"/>
          </p:cNvPicPr>
          <p:nvPr/>
        </p:nvPicPr>
        <p:blipFill>
          <a:blip r:embed="rId2"/>
          <a:stretch>
            <a:fillRect/>
          </a:stretch>
        </p:blipFill>
        <p:spPr>
          <a:xfrm>
            <a:off x="1380492" y="959093"/>
            <a:ext cx="9431015" cy="4667983"/>
          </a:xfrm>
          <a:prstGeom prst="rect">
            <a:avLst/>
          </a:prstGeom>
        </p:spPr>
      </p:pic>
    </p:spTree>
    <p:extLst>
      <p:ext uri="{BB962C8B-B14F-4D97-AF65-F5344CB8AC3E}">
        <p14:creationId xmlns:p14="http://schemas.microsoft.com/office/powerpoint/2010/main" val="1833981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CBB22369-D4DC-E8D0-319B-0F4E8790DCE3}"/>
              </a:ext>
            </a:extLst>
          </p:cNvPr>
          <p:cNvPicPr>
            <a:picLocks noChangeAspect="1"/>
          </p:cNvPicPr>
          <p:nvPr/>
        </p:nvPicPr>
        <p:blipFill>
          <a:blip r:embed="rId2"/>
          <a:stretch>
            <a:fillRect/>
          </a:stretch>
        </p:blipFill>
        <p:spPr>
          <a:xfrm>
            <a:off x="1380492" y="959093"/>
            <a:ext cx="9431015" cy="4667983"/>
          </a:xfrm>
          <a:prstGeom prst="rect">
            <a:avLst/>
          </a:prstGeom>
        </p:spPr>
      </p:pic>
      <p:sp>
        <p:nvSpPr>
          <p:cNvPr id="2" name="楕円 1">
            <a:extLst>
              <a:ext uri="{FF2B5EF4-FFF2-40B4-BE49-F238E27FC236}">
                <a16:creationId xmlns:a16="http://schemas.microsoft.com/office/drawing/2014/main" id="{7C35F5C7-7F35-913E-0E14-B3ECC80931D5}"/>
              </a:ext>
            </a:extLst>
          </p:cNvPr>
          <p:cNvSpPr/>
          <p:nvPr/>
        </p:nvSpPr>
        <p:spPr>
          <a:xfrm>
            <a:off x="1768512" y="1891864"/>
            <a:ext cx="482321" cy="4320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5C3A1294-A280-1913-7396-2F5993AF3578}"/>
              </a:ext>
            </a:extLst>
          </p:cNvPr>
          <p:cNvSpPr txBox="1"/>
          <p:nvPr/>
        </p:nvSpPr>
        <p:spPr>
          <a:xfrm>
            <a:off x="9392195" y="3333276"/>
            <a:ext cx="2193556" cy="338554"/>
          </a:xfrm>
          <a:prstGeom prst="rect">
            <a:avLst/>
          </a:prstGeom>
          <a:noFill/>
        </p:spPr>
        <p:txBody>
          <a:bodyPr wrap="square">
            <a:spAutoFit/>
          </a:bodyPr>
          <a:lstStyle/>
          <a:p>
            <a:r>
              <a:rPr lang="ja-JP" altLang="en-US" sz="1600" b="1" dirty="0">
                <a:solidFill>
                  <a:srgbClr val="0070C0"/>
                </a:solidFill>
                <a:latin typeface="Helvetica" panose="020B0604020202020204" pitchFamily="34" charset="0"/>
              </a:rPr>
              <a:t>⇒　ポートスキャナ</a:t>
            </a:r>
            <a:endParaRPr lang="en-US" altLang="ja-JP" sz="1600" b="1" dirty="0">
              <a:solidFill>
                <a:srgbClr val="0070C0"/>
              </a:solidFill>
              <a:latin typeface="Helvetica" panose="020B0604020202020204" pitchFamily="34" charset="0"/>
            </a:endParaRPr>
          </a:p>
        </p:txBody>
      </p:sp>
      <p:sp>
        <p:nvSpPr>
          <p:cNvPr id="5" name="テキスト ボックス 4">
            <a:extLst>
              <a:ext uri="{FF2B5EF4-FFF2-40B4-BE49-F238E27FC236}">
                <a16:creationId xmlns:a16="http://schemas.microsoft.com/office/drawing/2014/main" id="{B01A6CA9-FD83-E342-A22F-73E71675C658}"/>
              </a:ext>
            </a:extLst>
          </p:cNvPr>
          <p:cNvSpPr txBox="1"/>
          <p:nvPr/>
        </p:nvSpPr>
        <p:spPr>
          <a:xfrm>
            <a:off x="4510371" y="4289546"/>
            <a:ext cx="2193556" cy="338554"/>
          </a:xfrm>
          <a:prstGeom prst="rect">
            <a:avLst/>
          </a:prstGeom>
          <a:noFill/>
        </p:spPr>
        <p:txBody>
          <a:bodyPr wrap="square">
            <a:spAutoFit/>
          </a:bodyPr>
          <a:lstStyle/>
          <a:p>
            <a:r>
              <a:rPr lang="ja-JP" altLang="en-US" sz="1600" b="1" dirty="0">
                <a:solidFill>
                  <a:srgbClr val="0070C0"/>
                </a:solidFill>
                <a:latin typeface="Helvetica" panose="020B0604020202020204" pitchFamily="34" charset="0"/>
              </a:rPr>
              <a:t>⇒　ミラーポート</a:t>
            </a:r>
            <a:endParaRPr lang="en-US" altLang="ja-JP" sz="1600" b="1" dirty="0">
              <a:solidFill>
                <a:srgbClr val="0070C0"/>
              </a:solidFill>
              <a:latin typeface="Helvetica" panose="020B0604020202020204" pitchFamily="34" charset="0"/>
            </a:endParaRPr>
          </a:p>
        </p:txBody>
      </p:sp>
      <p:sp>
        <p:nvSpPr>
          <p:cNvPr id="6" name="テキスト ボックス 5">
            <a:extLst>
              <a:ext uri="{FF2B5EF4-FFF2-40B4-BE49-F238E27FC236}">
                <a16:creationId xmlns:a16="http://schemas.microsoft.com/office/drawing/2014/main" id="{6D65CBFB-2DF1-0D45-4806-16AF44BD033A}"/>
              </a:ext>
            </a:extLst>
          </p:cNvPr>
          <p:cNvSpPr txBox="1"/>
          <p:nvPr/>
        </p:nvSpPr>
        <p:spPr>
          <a:xfrm>
            <a:off x="6186771" y="5202271"/>
            <a:ext cx="3449598" cy="338554"/>
          </a:xfrm>
          <a:prstGeom prst="rect">
            <a:avLst/>
          </a:prstGeom>
          <a:noFill/>
        </p:spPr>
        <p:txBody>
          <a:bodyPr wrap="square">
            <a:spAutoFit/>
          </a:bodyPr>
          <a:lstStyle/>
          <a:p>
            <a:r>
              <a:rPr lang="ja-JP" altLang="en-US" sz="1600" b="1" dirty="0">
                <a:solidFill>
                  <a:srgbClr val="0070C0"/>
                </a:solidFill>
                <a:latin typeface="Helvetica" panose="020B0604020202020204" pitchFamily="34" charset="0"/>
              </a:rPr>
              <a:t>⇒　バッファオーバーフロー</a:t>
            </a:r>
            <a:endParaRPr lang="en-US" altLang="ja-JP" sz="1600" b="1" dirty="0">
              <a:solidFill>
                <a:srgbClr val="0070C0"/>
              </a:solidFill>
              <a:latin typeface="Helvetica" panose="020B0604020202020204" pitchFamily="34" charset="0"/>
            </a:endParaRPr>
          </a:p>
        </p:txBody>
      </p:sp>
    </p:spTree>
    <p:extLst>
      <p:ext uri="{BB962C8B-B14F-4D97-AF65-F5344CB8AC3E}">
        <p14:creationId xmlns:p14="http://schemas.microsoft.com/office/powerpoint/2010/main" val="28603806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0804CDD-1FAB-FB2C-AC38-EEFE42A3DF19}"/>
              </a:ext>
            </a:extLst>
          </p:cNvPr>
          <p:cNvPicPr>
            <a:picLocks noChangeAspect="1"/>
          </p:cNvPicPr>
          <p:nvPr/>
        </p:nvPicPr>
        <p:blipFill>
          <a:blip r:embed="rId2"/>
          <a:stretch>
            <a:fillRect/>
          </a:stretch>
        </p:blipFill>
        <p:spPr>
          <a:xfrm>
            <a:off x="1091826" y="1190975"/>
            <a:ext cx="9798920" cy="4476050"/>
          </a:xfrm>
          <a:prstGeom prst="rect">
            <a:avLst/>
          </a:prstGeom>
        </p:spPr>
      </p:pic>
    </p:spTree>
    <p:extLst>
      <p:ext uri="{BB962C8B-B14F-4D97-AF65-F5344CB8AC3E}">
        <p14:creationId xmlns:p14="http://schemas.microsoft.com/office/powerpoint/2010/main" val="34789232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60804CDD-1FAB-FB2C-AC38-EEFE42A3DF19}"/>
              </a:ext>
            </a:extLst>
          </p:cNvPr>
          <p:cNvPicPr>
            <a:picLocks noChangeAspect="1"/>
          </p:cNvPicPr>
          <p:nvPr/>
        </p:nvPicPr>
        <p:blipFill>
          <a:blip r:embed="rId2"/>
          <a:stretch>
            <a:fillRect/>
          </a:stretch>
        </p:blipFill>
        <p:spPr>
          <a:xfrm>
            <a:off x="1091826" y="1190975"/>
            <a:ext cx="9798920" cy="4476050"/>
          </a:xfrm>
          <a:prstGeom prst="rect">
            <a:avLst/>
          </a:prstGeom>
        </p:spPr>
      </p:pic>
      <p:sp>
        <p:nvSpPr>
          <p:cNvPr id="2" name="楕円 1">
            <a:extLst>
              <a:ext uri="{FF2B5EF4-FFF2-40B4-BE49-F238E27FC236}">
                <a16:creationId xmlns:a16="http://schemas.microsoft.com/office/drawing/2014/main" id="{58F688E9-B775-95F7-FD84-CDE01E4C04C3}"/>
              </a:ext>
            </a:extLst>
          </p:cNvPr>
          <p:cNvSpPr/>
          <p:nvPr/>
        </p:nvSpPr>
        <p:spPr>
          <a:xfrm>
            <a:off x="1487159" y="3137860"/>
            <a:ext cx="482321" cy="4320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1B4A8E38-FC28-7E50-C5F3-A9939D5E3BC5}"/>
              </a:ext>
            </a:extLst>
          </p:cNvPr>
          <p:cNvSpPr txBox="1"/>
          <p:nvPr/>
        </p:nvSpPr>
        <p:spPr>
          <a:xfrm>
            <a:off x="8906618" y="2760520"/>
            <a:ext cx="2193556" cy="338554"/>
          </a:xfrm>
          <a:prstGeom prst="rect">
            <a:avLst/>
          </a:prstGeom>
          <a:noFill/>
        </p:spPr>
        <p:txBody>
          <a:bodyPr wrap="square">
            <a:spAutoFit/>
          </a:bodyPr>
          <a:lstStyle/>
          <a:p>
            <a:r>
              <a:rPr lang="ja-JP" altLang="en-US" sz="1600" b="1" dirty="0">
                <a:solidFill>
                  <a:srgbClr val="0070C0"/>
                </a:solidFill>
                <a:latin typeface="Helvetica" panose="020B0604020202020204" pitchFamily="34" charset="0"/>
              </a:rPr>
              <a:t>⇒　コンペア法</a:t>
            </a:r>
            <a:endParaRPr lang="en-US" altLang="ja-JP" sz="1600" b="1" dirty="0">
              <a:solidFill>
                <a:srgbClr val="0070C0"/>
              </a:solidFill>
              <a:latin typeface="Helvetica" panose="020B0604020202020204" pitchFamily="34" charset="0"/>
            </a:endParaRPr>
          </a:p>
        </p:txBody>
      </p:sp>
      <p:sp>
        <p:nvSpPr>
          <p:cNvPr id="5" name="テキスト ボックス 4">
            <a:extLst>
              <a:ext uri="{FF2B5EF4-FFF2-40B4-BE49-F238E27FC236}">
                <a16:creationId xmlns:a16="http://schemas.microsoft.com/office/drawing/2014/main" id="{27EA2107-46FD-B94C-D6EC-28DA5E8483DF}"/>
              </a:ext>
            </a:extLst>
          </p:cNvPr>
          <p:cNvSpPr txBox="1"/>
          <p:nvPr/>
        </p:nvSpPr>
        <p:spPr>
          <a:xfrm>
            <a:off x="6225382" y="4148866"/>
            <a:ext cx="3893307" cy="338554"/>
          </a:xfrm>
          <a:prstGeom prst="rect">
            <a:avLst/>
          </a:prstGeom>
          <a:noFill/>
        </p:spPr>
        <p:txBody>
          <a:bodyPr wrap="square">
            <a:spAutoFit/>
          </a:bodyPr>
          <a:lstStyle/>
          <a:p>
            <a:r>
              <a:rPr lang="ja-JP" altLang="en-US" sz="1600" b="1" dirty="0">
                <a:solidFill>
                  <a:srgbClr val="0070C0"/>
                </a:solidFill>
                <a:latin typeface="Helvetica" panose="020B0604020202020204" pitchFamily="34" charset="0"/>
              </a:rPr>
              <a:t>⇒　静的解析（ホワイトボックス解析）</a:t>
            </a:r>
            <a:endParaRPr lang="en-US" altLang="ja-JP" sz="1600" b="1" dirty="0">
              <a:solidFill>
                <a:srgbClr val="0070C0"/>
              </a:solidFill>
              <a:latin typeface="Helvetica" panose="020B0604020202020204" pitchFamily="34" charset="0"/>
            </a:endParaRPr>
          </a:p>
        </p:txBody>
      </p:sp>
      <p:sp>
        <p:nvSpPr>
          <p:cNvPr id="6" name="テキスト ボックス 5">
            <a:extLst>
              <a:ext uri="{FF2B5EF4-FFF2-40B4-BE49-F238E27FC236}">
                <a16:creationId xmlns:a16="http://schemas.microsoft.com/office/drawing/2014/main" id="{88D64221-9C96-4390-9573-1A8D79FE5E38}"/>
              </a:ext>
            </a:extLst>
          </p:cNvPr>
          <p:cNvSpPr txBox="1"/>
          <p:nvPr/>
        </p:nvSpPr>
        <p:spPr>
          <a:xfrm>
            <a:off x="3323083" y="1568115"/>
            <a:ext cx="3893307" cy="338554"/>
          </a:xfrm>
          <a:prstGeom prst="rect">
            <a:avLst/>
          </a:prstGeom>
          <a:noFill/>
        </p:spPr>
        <p:txBody>
          <a:bodyPr wrap="square">
            <a:spAutoFit/>
          </a:bodyPr>
          <a:lstStyle/>
          <a:p>
            <a:r>
              <a:rPr lang="ja-JP" altLang="en-US" sz="1600" b="1" dirty="0">
                <a:solidFill>
                  <a:srgbClr val="0070C0"/>
                </a:solidFill>
                <a:latin typeface="Helvetica" panose="020B0604020202020204" pitchFamily="34" charset="0"/>
              </a:rPr>
              <a:t>⇒　動的解析（ブラックボックス解析）</a:t>
            </a:r>
            <a:endParaRPr lang="en-US" altLang="ja-JP" sz="1600" b="1" dirty="0">
              <a:solidFill>
                <a:srgbClr val="0070C0"/>
              </a:solidFill>
              <a:latin typeface="Helvetica" panose="020B0604020202020204" pitchFamily="34" charset="0"/>
            </a:endParaRPr>
          </a:p>
        </p:txBody>
      </p:sp>
      <p:sp>
        <p:nvSpPr>
          <p:cNvPr id="7" name="テキスト ボックス 6">
            <a:extLst>
              <a:ext uri="{FF2B5EF4-FFF2-40B4-BE49-F238E27FC236}">
                <a16:creationId xmlns:a16="http://schemas.microsoft.com/office/drawing/2014/main" id="{2B97504D-94CB-444D-48A4-9D76DE6F4AA9}"/>
              </a:ext>
            </a:extLst>
          </p:cNvPr>
          <p:cNvSpPr txBox="1"/>
          <p:nvPr/>
        </p:nvSpPr>
        <p:spPr>
          <a:xfrm>
            <a:off x="7553439" y="5119429"/>
            <a:ext cx="3893307" cy="338554"/>
          </a:xfrm>
          <a:prstGeom prst="rect">
            <a:avLst/>
          </a:prstGeom>
          <a:noFill/>
        </p:spPr>
        <p:txBody>
          <a:bodyPr wrap="square">
            <a:spAutoFit/>
          </a:bodyPr>
          <a:lstStyle/>
          <a:p>
            <a:r>
              <a:rPr lang="ja-JP" altLang="en-US" sz="1600" b="1" dirty="0">
                <a:solidFill>
                  <a:srgbClr val="0070C0"/>
                </a:solidFill>
                <a:latin typeface="Helvetica" panose="020B0604020202020204" pitchFamily="34" charset="0"/>
              </a:rPr>
              <a:t>⇒　マルウェア検出手法</a:t>
            </a:r>
            <a:endParaRPr lang="en-US" altLang="ja-JP" sz="1600" b="1" dirty="0">
              <a:solidFill>
                <a:srgbClr val="0070C0"/>
              </a:solidFill>
              <a:latin typeface="Helvetica" panose="020B0604020202020204" pitchFamily="34" charset="0"/>
            </a:endParaRPr>
          </a:p>
        </p:txBody>
      </p:sp>
    </p:spTree>
    <p:extLst>
      <p:ext uri="{BB962C8B-B14F-4D97-AF65-F5344CB8AC3E}">
        <p14:creationId xmlns:p14="http://schemas.microsoft.com/office/powerpoint/2010/main" val="3027473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C6F75BE3-5470-1983-0911-2FBF1FC2EFED}"/>
              </a:ext>
            </a:extLst>
          </p:cNvPr>
          <p:cNvPicPr>
            <a:picLocks noChangeAspect="1"/>
          </p:cNvPicPr>
          <p:nvPr/>
        </p:nvPicPr>
        <p:blipFill>
          <a:blip r:embed="rId2"/>
          <a:stretch>
            <a:fillRect/>
          </a:stretch>
        </p:blipFill>
        <p:spPr>
          <a:xfrm>
            <a:off x="957011" y="1987804"/>
            <a:ext cx="9962726" cy="2515616"/>
          </a:xfrm>
          <a:prstGeom prst="rect">
            <a:avLst/>
          </a:prstGeom>
        </p:spPr>
      </p:pic>
    </p:spTree>
    <p:extLst>
      <p:ext uri="{BB962C8B-B14F-4D97-AF65-F5344CB8AC3E}">
        <p14:creationId xmlns:p14="http://schemas.microsoft.com/office/powerpoint/2010/main" val="11570912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C6F75BE3-5470-1983-0911-2FBF1FC2EFED}"/>
              </a:ext>
            </a:extLst>
          </p:cNvPr>
          <p:cNvPicPr>
            <a:picLocks noChangeAspect="1"/>
          </p:cNvPicPr>
          <p:nvPr/>
        </p:nvPicPr>
        <p:blipFill>
          <a:blip r:embed="rId2"/>
          <a:stretch>
            <a:fillRect/>
          </a:stretch>
        </p:blipFill>
        <p:spPr>
          <a:xfrm>
            <a:off x="957011" y="1987804"/>
            <a:ext cx="9962726" cy="2515616"/>
          </a:xfrm>
          <a:prstGeom prst="rect">
            <a:avLst/>
          </a:prstGeom>
        </p:spPr>
      </p:pic>
      <p:sp>
        <p:nvSpPr>
          <p:cNvPr id="2" name="楕円 1">
            <a:extLst>
              <a:ext uri="{FF2B5EF4-FFF2-40B4-BE49-F238E27FC236}">
                <a16:creationId xmlns:a16="http://schemas.microsoft.com/office/drawing/2014/main" id="{4B9A0FFD-AC0B-7EDF-7EB9-DB03D3224A2E}"/>
              </a:ext>
            </a:extLst>
          </p:cNvPr>
          <p:cNvSpPr/>
          <p:nvPr/>
        </p:nvSpPr>
        <p:spPr>
          <a:xfrm>
            <a:off x="1477111" y="3961825"/>
            <a:ext cx="482321" cy="4320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642DE245-4D63-0459-5369-7CABBA25DB5C}"/>
              </a:ext>
            </a:extLst>
          </p:cNvPr>
          <p:cNvSpPr txBox="1"/>
          <p:nvPr/>
        </p:nvSpPr>
        <p:spPr>
          <a:xfrm>
            <a:off x="1854348" y="4503420"/>
            <a:ext cx="4767515" cy="369332"/>
          </a:xfrm>
          <a:prstGeom prst="rect">
            <a:avLst/>
          </a:prstGeom>
          <a:noFill/>
        </p:spPr>
        <p:txBody>
          <a:bodyPr wrap="square">
            <a:spAutoFit/>
          </a:bodyPr>
          <a:lstStyle/>
          <a:p>
            <a:r>
              <a:rPr lang="ja-JP" altLang="en-US" b="1" dirty="0">
                <a:solidFill>
                  <a:srgbClr val="0070C0"/>
                </a:solidFill>
                <a:latin typeface="Helvetica" panose="020B0604020202020204" pitchFamily="34" charset="0"/>
              </a:rPr>
              <a:t>⇒ </a:t>
            </a:r>
            <a:r>
              <a:rPr lang="en-US" altLang="ja-JP" b="1" dirty="0">
                <a:solidFill>
                  <a:srgbClr val="0070C0"/>
                </a:solidFill>
                <a:latin typeface="Helvetica" panose="020B0604020202020204" pitchFamily="34" charset="0"/>
              </a:rPr>
              <a:t>MAC</a:t>
            </a:r>
            <a:r>
              <a:rPr lang="ja-JP" altLang="en-US" b="1" dirty="0">
                <a:solidFill>
                  <a:srgbClr val="0070C0"/>
                </a:solidFill>
                <a:latin typeface="Helvetica" panose="020B0604020202020204" pitchFamily="34" charset="0"/>
              </a:rPr>
              <a:t>（</a:t>
            </a:r>
            <a:r>
              <a:rPr lang="en-US" altLang="ja-JP" b="1" dirty="0">
                <a:solidFill>
                  <a:srgbClr val="0070C0"/>
                </a:solidFill>
                <a:latin typeface="Helvetica" panose="020B0604020202020204" pitchFamily="34" charset="0"/>
              </a:rPr>
              <a:t>Message Authentication Code</a:t>
            </a:r>
            <a:r>
              <a:rPr lang="ja-JP" altLang="en-US" b="1" dirty="0">
                <a:solidFill>
                  <a:srgbClr val="0070C0"/>
                </a:solidFill>
                <a:latin typeface="Helvetica" panose="020B0604020202020204" pitchFamily="34" charset="0"/>
              </a:rPr>
              <a:t>）</a:t>
            </a:r>
            <a:endParaRPr lang="en-US" altLang="ja-JP" b="1" dirty="0">
              <a:solidFill>
                <a:srgbClr val="0070C0"/>
              </a:solidFill>
              <a:latin typeface="Helvetica" panose="020B0604020202020204" pitchFamily="34" charset="0"/>
            </a:endParaRPr>
          </a:p>
        </p:txBody>
      </p:sp>
      <p:sp>
        <p:nvSpPr>
          <p:cNvPr id="6" name="テキスト ボックス 5">
            <a:extLst>
              <a:ext uri="{FF2B5EF4-FFF2-40B4-BE49-F238E27FC236}">
                <a16:creationId xmlns:a16="http://schemas.microsoft.com/office/drawing/2014/main" id="{AF5DB14E-40F8-B324-50D6-85CA888D438E}"/>
              </a:ext>
            </a:extLst>
          </p:cNvPr>
          <p:cNvSpPr txBox="1"/>
          <p:nvPr/>
        </p:nvSpPr>
        <p:spPr>
          <a:xfrm>
            <a:off x="2549359" y="3540452"/>
            <a:ext cx="1922157" cy="369332"/>
          </a:xfrm>
          <a:prstGeom prst="rect">
            <a:avLst/>
          </a:prstGeom>
          <a:noFill/>
        </p:spPr>
        <p:txBody>
          <a:bodyPr wrap="square">
            <a:spAutoFit/>
          </a:bodyPr>
          <a:lstStyle/>
          <a:p>
            <a:r>
              <a:rPr lang="ja-JP" altLang="en-US" b="1" dirty="0">
                <a:solidFill>
                  <a:srgbClr val="0070C0"/>
                </a:solidFill>
                <a:latin typeface="Helvetica" panose="020B0604020202020204" pitchFamily="34" charset="0"/>
              </a:rPr>
              <a:t>⇒ 公開鍵基盤</a:t>
            </a:r>
            <a:endParaRPr lang="en-US" altLang="ja-JP" b="1" dirty="0">
              <a:solidFill>
                <a:srgbClr val="0070C0"/>
              </a:solidFill>
              <a:latin typeface="Helvetica" panose="020B0604020202020204" pitchFamily="34" charset="0"/>
            </a:endParaRPr>
          </a:p>
        </p:txBody>
      </p:sp>
      <p:sp>
        <p:nvSpPr>
          <p:cNvPr id="7" name="テキスト ボックス 6">
            <a:extLst>
              <a:ext uri="{FF2B5EF4-FFF2-40B4-BE49-F238E27FC236}">
                <a16:creationId xmlns:a16="http://schemas.microsoft.com/office/drawing/2014/main" id="{364CF2E1-3FBC-09A0-37B5-5C23981EC138}"/>
              </a:ext>
            </a:extLst>
          </p:cNvPr>
          <p:cNvSpPr txBox="1"/>
          <p:nvPr/>
        </p:nvSpPr>
        <p:spPr>
          <a:xfrm>
            <a:off x="8358980" y="3429000"/>
            <a:ext cx="3297107" cy="584775"/>
          </a:xfrm>
          <a:prstGeom prst="rect">
            <a:avLst/>
          </a:prstGeom>
          <a:noFill/>
        </p:spPr>
        <p:txBody>
          <a:bodyPr wrap="square">
            <a:spAutoFit/>
          </a:bodyPr>
          <a:lstStyle/>
          <a:p>
            <a:r>
              <a:rPr lang="ja-JP" altLang="en-US" sz="1600" b="1" dirty="0">
                <a:solidFill>
                  <a:srgbClr val="0070C0"/>
                </a:solidFill>
                <a:latin typeface="Helvetica" panose="020B0604020202020204" pitchFamily="34" charset="0"/>
              </a:rPr>
              <a:t>⇒伝送時のデータ誤りを検出するために付加される検査用ビット</a:t>
            </a:r>
            <a:endParaRPr lang="en-US" altLang="ja-JP" sz="1600" b="1" dirty="0">
              <a:solidFill>
                <a:srgbClr val="0070C0"/>
              </a:solidFill>
              <a:latin typeface="Helvetica" panose="020B0604020202020204" pitchFamily="34" charset="0"/>
            </a:endParaRPr>
          </a:p>
        </p:txBody>
      </p:sp>
      <p:sp>
        <p:nvSpPr>
          <p:cNvPr id="8" name="テキスト ボックス 7">
            <a:extLst>
              <a:ext uri="{FF2B5EF4-FFF2-40B4-BE49-F238E27FC236}">
                <a16:creationId xmlns:a16="http://schemas.microsoft.com/office/drawing/2014/main" id="{4A2602A7-C592-CC6F-DA11-040F9FBF551B}"/>
              </a:ext>
            </a:extLst>
          </p:cNvPr>
          <p:cNvSpPr txBox="1"/>
          <p:nvPr/>
        </p:nvSpPr>
        <p:spPr>
          <a:xfrm>
            <a:off x="8221462" y="4085672"/>
            <a:ext cx="3297107" cy="338554"/>
          </a:xfrm>
          <a:prstGeom prst="rect">
            <a:avLst/>
          </a:prstGeom>
          <a:noFill/>
        </p:spPr>
        <p:txBody>
          <a:bodyPr wrap="square">
            <a:spAutoFit/>
          </a:bodyPr>
          <a:lstStyle/>
          <a:p>
            <a:r>
              <a:rPr lang="ja-JP" altLang="en-US" sz="1600" b="1" dirty="0">
                <a:solidFill>
                  <a:srgbClr val="0070C0"/>
                </a:solidFill>
                <a:latin typeface="Helvetica" panose="020B0604020202020204" pitchFamily="34" charset="0"/>
              </a:rPr>
              <a:t>⇒ルート</a:t>
            </a:r>
            <a:r>
              <a:rPr lang="en-US" altLang="ja-JP" sz="1600" b="1" dirty="0">
                <a:solidFill>
                  <a:srgbClr val="0070C0"/>
                </a:solidFill>
                <a:latin typeface="Helvetica" panose="020B0604020202020204" pitchFamily="34" charset="0"/>
              </a:rPr>
              <a:t>CA</a:t>
            </a:r>
            <a:r>
              <a:rPr lang="ja-JP" altLang="en-US" sz="1600" b="1" dirty="0">
                <a:solidFill>
                  <a:srgbClr val="0070C0"/>
                </a:solidFill>
                <a:latin typeface="Helvetica" panose="020B0604020202020204" pitchFamily="34" charset="0"/>
              </a:rPr>
              <a:t>が発行した証明書</a:t>
            </a:r>
            <a:endParaRPr lang="en-US" altLang="ja-JP" sz="1600" b="1" dirty="0">
              <a:solidFill>
                <a:srgbClr val="0070C0"/>
              </a:solidFill>
              <a:latin typeface="Helvetica" panose="020B0604020202020204" pitchFamily="34" charset="0"/>
            </a:endParaRPr>
          </a:p>
        </p:txBody>
      </p:sp>
    </p:spTree>
    <p:extLst>
      <p:ext uri="{BB962C8B-B14F-4D97-AF65-F5344CB8AC3E}">
        <p14:creationId xmlns:p14="http://schemas.microsoft.com/office/powerpoint/2010/main" val="4840917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4F485699-7880-BA68-6403-B0242653A0F9}"/>
              </a:ext>
            </a:extLst>
          </p:cNvPr>
          <p:cNvPicPr>
            <a:picLocks noChangeAspect="1"/>
          </p:cNvPicPr>
          <p:nvPr/>
        </p:nvPicPr>
        <p:blipFill>
          <a:blip r:embed="rId2"/>
          <a:stretch>
            <a:fillRect/>
          </a:stretch>
        </p:blipFill>
        <p:spPr>
          <a:xfrm>
            <a:off x="1017269" y="992028"/>
            <a:ext cx="9813602" cy="4873943"/>
          </a:xfrm>
          <a:prstGeom prst="rect">
            <a:avLst/>
          </a:prstGeom>
        </p:spPr>
      </p:pic>
    </p:spTree>
    <p:extLst>
      <p:ext uri="{BB962C8B-B14F-4D97-AF65-F5344CB8AC3E}">
        <p14:creationId xmlns:p14="http://schemas.microsoft.com/office/powerpoint/2010/main" val="847778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744CFD98-B729-C6D0-00F2-7F785206A54F}"/>
              </a:ext>
            </a:extLst>
          </p:cNvPr>
          <p:cNvSpPr txBox="1"/>
          <p:nvPr/>
        </p:nvSpPr>
        <p:spPr>
          <a:xfrm>
            <a:off x="1688122" y="1637881"/>
            <a:ext cx="9194242" cy="3416320"/>
          </a:xfrm>
          <a:prstGeom prst="rect">
            <a:avLst/>
          </a:prstGeom>
          <a:noFill/>
        </p:spPr>
        <p:txBody>
          <a:bodyPr wrap="square" rtlCol="0">
            <a:spAutoFit/>
          </a:bodyPr>
          <a:lstStyle/>
          <a:p>
            <a:r>
              <a:rPr lang="ja-JP" altLang="en-US" b="1" i="0" dirty="0">
                <a:solidFill>
                  <a:srgbClr val="0070C0"/>
                </a:solidFill>
                <a:effectLst/>
                <a:latin typeface="Helvetica" panose="020B0604020202020204" pitchFamily="34" charset="0"/>
              </a:rPr>
              <a:t>・</a:t>
            </a:r>
            <a:r>
              <a:rPr lang="en-US" altLang="ja-JP" b="1" i="0" dirty="0">
                <a:solidFill>
                  <a:srgbClr val="0070C0"/>
                </a:solidFill>
                <a:effectLst/>
                <a:latin typeface="Helvetica" panose="020B0604020202020204" pitchFamily="34" charset="0"/>
              </a:rPr>
              <a:t>CRYPTREC</a:t>
            </a:r>
            <a:r>
              <a:rPr lang="ja-JP" altLang="en-US" b="1" i="0" dirty="0">
                <a:solidFill>
                  <a:srgbClr val="0070C0"/>
                </a:solidFill>
                <a:effectLst/>
                <a:latin typeface="Helvetica" panose="020B0604020202020204" pitchFamily="34" charset="0"/>
              </a:rPr>
              <a:t>（くりぷとれっく）</a:t>
            </a:r>
            <a:endParaRPr lang="en-US" altLang="ja-JP" b="1" i="0" dirty="0">
              <a:solidFill>
                <a:srgbClr val="0070C0"/>
              </a:solidFill>
              <a:effectLst/>
              <a:latin typeface="Helvetica" panose="020B0604020202020204" pitchFamily="34" charset="0"/>
            </a:endParaRPr>
          </a:p>
          <a:p>
            <a:r>
              <a:rPr lang="ja-JP" altLang="en-US" b="0" i="0" dirty="0">
                <a:solidFill>
                  <a:srgbClr val="090909"/>
                </a:solidFill>
                <a:effectLst/>
                <a:latin typeface="Helvetica" panose="020B0604020202020204" pitchFamily="34" charset="0"/>
              </a:rPr>
              <a:t>電子政府推奨暗号の安全性を評価・監視し、暗号技術の適切な実装法・運用法を調査・検討するプロジェクト。</a:t>
            </a:r>
            <a:endParaRPr lang="en-US" altLang="ja-JP" b="0" i="0" dirty="0">
              <a:solidFill>
                <a:srgbClr val="090909"/>
              </a:solidFill>
              <a:effectLst/>
              <a:latin typeface="Helvetica" panose="020B0604020202020204" pitchFamily="34" charset="0"/>
            </a:endParaRPr>
          </a:p>
          <a:p>
            <a:endParaRPr kumimoji="1" lang="en-US" altLang="ja-JP" dirty="0">
              <a:solidFill>
                <a:srgbClr val="090909"/>
              </a:solidFill>
              <a:latin typeface="Helvetica" panose="020B0604020202020204" pitchFamily="34" charset="0"/>
            </a:endParaRPr>
          </a:p>
          <a:p>
            <a:r>
              <a:rPr lang="ja-JP" altLang="en-US" b="1" dirty="0">
                <a:solidFill>
                  <a:srgbClr val="0070C0"/>
                </a:solidFill>
                <a:latin typeface="Helvetica" panose="020B0604020202020204" pitchFamily="34" charset="0"/>
              </a:rPr>
              <a:t>・</a:t>
            </a:r>
            <a:r>
              <a:rPr lang="en-US" altLang="ja-JP" b="1" i="0" dirty="0">
                <a:solidFill>
                  <a:srgbClr val="0070C0"/>
                </a:solidFill>
                <a:effectLst/>
                <a:latin typeface="Helvetica" panose="020B0604020202020204" pitchFamily="34" charset="0"/>
              </a:rPr>
              <a:t>CSIRT</a:t>
            </a:r>
            <a:r>
              <a:rPr lang="ja-JP" altLang="en-US" b="1" i="0" dirty="0">
                <a:solidFill>
                  <a:srgbClr val="0070C0"/>
                </a:solidFill>
                <a:effectLst/>
                <a:latin typeface="Helvetica" panose="020B0604020202020204" pitchFamily="34" charset="0"/>
              </a:rPr>
              <a:t>（しーさーと）</a:t>
            </a:r>
            <a:endParaRPr lang="en-US" altLang="ja-JP" b="1" i="0" dirty="0">
              <a:solidFill>
                <a:srgbClr val="0070C0"/>
              </a:solidFill>
              <a:effectLst/>
              <a:latin typeface="Helvetica" panose="020B0604020202020204" pitchFamily="34" charset="0"/>
            </a:endParaRPr>
          </a:p>
          <a:p>
            <a:r>
              <a:rPr lang="ja-JP" altLang="en-US" b="0" i="0" dirty="0">
                <a:solidFill>
                  <a:srgbClr val="090909"/>
                </a:solidFill>
                <a:effectLst/>
                <a:latin typeface="Helvetica" panose="020B0604020202020204" pitchFamily="34" charset="0"/>
              </a:rPr>
              <a:t>対象とする範囲でセキュリティ上の問題が起きていないかどうかを監視するとともに、発生したセキュリティインシデントについて対応するチームや組織の総称。</a:t>
            </a:r>
            <a:endParaRPr lang="en-US" altLang="ja-JP" b="0" i="0" dirty="0">
              <a:solidFill>
                <a:srgbClr val="090909"/>
              </a:solidFill>
              <a:effectLst/>
              <a:latin typeface="Helvetica" panose="020B0604020202020204" pitchFamily="34" charset="0"/>
            </a:endParaRPr>
          </a:p>
          <a:p>
            <a:endParaRPr kumimoji="1" lang="en-US" altLang="ja-JP" dirty="0">
              <a:solidFill>
                <a:srgbClr val="090909"/>
              </a:solidFill>
              <a:latin typeface="Helvetica" panose="020B0604020202020204" pitchFamily="34" charset="0"/>
            </a:endParaRPr>
          </a:p>
          <a:p>
            <a:r>
              <a:rPr kumimoji="1" lang="ja-JP" altLang="en-US" b="1" dirty="0">
                <a:solidFill>
                  <a:srgbClr val="0070C0"/>
                </a:solidFill>
                <a:latin typeface="Helvetica" panose="020B0604020202020204" pitchFamily="34" charset="0"/>
              </a:rPr>
              <a:t>・</a:t>
            </a:r>
            <a:r>
              <a:rPr lang="en-US" altLang="ja-JP" b="1" i="0" dirty="0">
                <a:solidFill>
                  <a:srgbClr val="0070C0"/>
                </a:solidFill>
                <a:effectLst/>
                <a:latin typeface="Helvetica" panose="020B0604020202020204" pitchFamily="34" charset="0"/>
              </a:rPr>
              <a:t>JISEC</a:t>
            </a:r>
            <a:r>
              <a:rPr lang="ja-JP" altLang="en-US" b="1" i="0" dirty="0">
                <a:solidFill>
                  <a:srgbClr val="0070C0"/>
                </a:solidFill>
                <a:effectLst/>
                <a:latin typeface="Helvetica" panose="020B0604020202020204" pitchFamily="34" charset="0"/>
              </a:rPr>
              <a:t>（じぇいあいせっく）</a:t>
            </a:r>
            <a:endParaRPr lang="en-US" altLang="ja-JP" b="1" i="0" dirty="0">
              <a:solidFill>
                <a:srgbClr val="0070C0"/>
              </a:solidFill>
              <a:effectLst/>
              <a:latin typeface="Helvetica" panose="020B0604020202020204" pitchFamily="34" charset="0"/>
            </a:endParaRPr>
          </a:p>
          <a:p>
            <a:r>
              <a:rPr lang="en-US" altLang="ja-JP" b="0" i="0" dirty="0">
                <a:solidFill>
                  <a:srgbClr val="090909"/>
                </a:solidFill>
                <a:effectLst/>
                <a:latin typeface="Helvetica" panose="020B0604020202020204" pitchFamily="34" charset="0"/>
              </a:rPr>
              <a:t>IT</a:t>
            </a:r>
            <a:r>
              <a:rPr lang="ja-JP" altLang="en-US" b="0" i="0" dirty="0">
                <a:solidFill>
                  <a:srgbClr val="090909"/>
                </a:solidFill>
                <a:effectLst/>
                <a:latin typeface="Helvetica" panose="020B0604020202020204" pitchFamily="34" charset="0"/>
              </a:rPr>
              <a:t>関連製品のセキュリティ機能の適切性･確実性を、セキュリティ評価基準の国際標準である</a:t>
            </a:r>
            <a:r>
              <a:rPr lang="en-US" altLang="ja-JP" b="0" i="0" dirty="0">
                <a:solidFill>
                  <a:srgbClr val="090909"/>
                </a:solidFill>
                <a:effectLst/>
                <a:latin typeface="Helvetica" panose="020B0604020202020204" pitchFamily="34" charset="0"/>
              </a:rPr>
              <a:t>ISO/IEC 15408</a:t>
            </a:r>
            <a:r>
              <a:rPr lang="ja-JP" altLang="en-US" b="0" i="0" dirty="0">
                <a:solidFill>
                  <a:srgbClr val="090909"/>
                </a:solidFill>
                <a:effectLst/>
                <a:latin typeface="Helvetica" panose="020B0604020202020204" pitchFamily="34" charset="0"/>
              </a:rPr>
              <a:t>に基づいて第三者（評価機関）が評価し、その評価結果を認証機関が認証する制度。</a:t>
            </a:r>
            <a:endParaRPr kumimoji="1" lang="ja-JP" altLang="en-US" dirty="0"/>
          </a:p>
        </p:txBody>
      </p:sp>
    </p:spTree>
    <p:extLst>
      <p:ext uri="{BB962C8B-B14F-4D97-AF65-F5344CB8AC3E}">
        <p14:creationId xmlns:p14="http://schemas.microsoft.com/office/powerpoint/2010/main" val="12048532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4F485699-7880-BA68-6403-B0242653A0F9}"/>
              </a:ext>
            </a:extLst>
          </p:cNvPr>
          <p:cNvPicPr>
            <a:picLocks noChangeAspect="1"/>
          </p:cNvPicPr>
          <p:nvPr/>
        </p:nvPicPr>
        <p:blipFill>
          <a:blip r:embed="rId2"/>
          <a:stretch>
            <a:fillRect/>
          </a:stretch>
        </p:blipFill>
        <p:spPr>
          <a:xfrm>
            <a:off x="1017269" y="992028"/>
            <a:ext cx="9813602" cy="4873943"/>
          </a:xfrm>
          <a:prstGeom prst="rect">
            <a:avLst/>
          </a:prstGeom>
        </p:spPr>
      </p:pic>
      <p:sp>
        <p:nvSpPr>
          <p:cNvPr id="2" name="楕円 1">
            <a:extLst>
              <a:ext uri="{FF2B5EF4-FFF2-40B4-BE49-F238E27FC236}">
                <a16:creationId xmlns:a16="http://schemas.microsoft.com/office/drawing/2014/main" id="{5EA72BD8-571B-9DE6-1B3E-6E79AA210C0E}"/>
              </a:ext>
            </a:extLst>
          </p:cNvPr>
          <p:cNvSpPr/>
          <p:nvPr/>
        </p:nvSpPr>
        <p:spPr>
          <a:xfrm>
            <a:off x="1477111" y="3921633"/>
            <a:ext cx="482321" cy="4320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B291AB7D-6AB2-D077-F787-CC6DFCAC7D97}"/>
              </a:ext>
            </a:extLst>
          </p:cNvPr>
          <p:cNvSpPr txBox="1"/>
          <p:nvPr/>
        </p:nvSpPr>
        <p:spPr>
          <a:xfrm>
            <a:off x="6639038" y="2515520"/>
            <a:ext cx="3087766" cy="369332"/>
          </a:xfrm>
          <a:prstGeom prst="rect">
            <a:avLst/>
          </a:prstGeom>
          <a:noFill/>
        </p:spPr>
        <p:txBody>
          <a:bodyPr wrap="square">
            <a:spAutoFit/>
          </a:bodyPr>
          <a:lstStyle/>
          <a:p>
            <a:r>
              <a:rPr lang="ja-JP" altLang="en-US" b="1" dirty="0">
                <a:solidFill>
                  <a:srgbClr val="0070C0"/>
                </a:solidFill>
                <a:latin typeface="Helvetica" panose="020B0604020202020204" pitchFamily="34" charset="0"/>
              </a:rPr>
              <a:t>⇒ マトリクスコード認証</a:t>
            </a:r>
            <a:endParaRPr lang="en-US" altLang="ja-JP" b="1" dirty="0">
              <a:solidFill>
                <a:srgbClr val="0070C0"/>
              </a:solidFill>
              <a:latin typeface="Helvetica" panose="020B0604020202020204" pitchFamily="34" charset="0"/>
            </a:endParaRPr>
          </a:p>
        </p:txBody>
      </p:sp>
      <p:sp>
        <p:nvSpPr>
          <p:cNvPr id="4" name="テキスト ボックス 3">
            <a:extLst>
              <a:ext uri="{FF2B5EF4-FFF2-40B4-BE49-F238E27FC236}">
                <a16:creationId xmlns:a16="http://schemas.microsoft.com/office/drawing/2014/main" id="{68590FE8-292A-F266-608D-E2BE708F2EF3}"/>
              </a:ext>
            </a:extLst>
          </p:cNvPr>
          <p:cNvSpPr txBox="1"/>
          <p:nvPr/>
        </p:nvSpPr>
        <p:spPr>
          <a:xfrm>
            <a:off x="3569833" y="3449095"/>
            <a:ext cx="3906141" cy="646331"/>
          </a:xfrm>
          <a:prstGeom prst="rect">
            <a:avLst/>
          </a:prstGeom>
          <a:noFill/>
        </p:spPr>
        <p:txBody>
          <a:bodyPr wrap="square">
            <a:spAutoFit/>
          </a:bodyPr>
          <a:lstStyle/>
          <a:p>
            <a:r>
              <a:rPr lang="ja-JP" altLang="en-US" b="1" dirty="0">
                <a:solidFill>
                  <a:srgbClr val="0070C0"/>
                </a:solidFill>
                <a:latin typeface="Helvetica" panose="020B0604020202020204" pitchFamily="34" charset="0"/>
              </a:rPr>
              <a:t>⇒ 全てのアクセスに対しては行わない</a:t>
            </a:r>
            <a:endParaRPr lang="en-US" altLang="ja-JP" b="1" dirty="0">
              <a:solidFill>
                <a:srgbClr val="0070C0"/>
              </a:solidFill>
              <a:latin typeface="Helvetica" panose="020B0604020202020204" pitchFamily="34" charset="0"/>
            </a:endParaRPr>
          </a:p>
        </p:txBody>
      </p:sp>
      <p:cxnSp>
        <p:nvCxnSpPr>
          <p:cNvPr id="5" name="直線コネクタ 4">
            <a:extLst>
              <a:ext uri="{FF2B5EF4-FFF2-40B4-BE49-F238E27FC236}">
                <a16:creationId xmlns:a16="http://schemas.microsoft.com/office/drawing/2014/main" id="{99C941DD-C265-C7CA-64EC-4E567D9B0155}"/>
              </a:ext>
            </a:extLst>
          </p:cNvPr>
          <p:cNvCxnSpPr>
            <a:cxnSpLocks/>
          </p:cNvCxnSpPr>
          <p:nvPr/>
        </p:nvCxnSpPr>
        <p:spPr>
          <a:xfrm>
            <a:off x="2085937" y="3368015"/>
            <a:ext cx="17223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3C703771-E5EA-FAC2-6441-04DB21E33D8E}"/>
              </a:ext>
            </a:extLst>
          </p:cNvPr>
          <p:cNvSpPr txBox="1"/>
          <p:nvPr/>
        </p:nvSpPr>
        <p:spPr>
          <a:xfrm>
            <a:off x="3189670" y="5398680"/>
            <a:ext cx="3906141" cy="369332"/>
          </a:xfrm>
          <a:prstGeom prst="rect">
            <a:avLst/>
          </a:prstGeom>
          <a:noFill/>
        </p:spPr>
        <p:txBody>
          <a:bodyPr wrap="square">
            <a:spAutoFit/>
          </a:bodyPr>
          <a:lstStyle/>
          <a:p>
            <a:r>
              <a:rPr lang="ja-JP" altLang="en-US" b="1" dirty="0">
                <a:solidFill>
                  <a:srgbClr val="0070C0"/>
                </a:solidFill>
                <a:latin typeface="Helvetica" panose="020B0604020202020204" pitchFamily="34" charset="0"/>
              </a:rPr>
              <a:t>⇒ 多要素認証</a:t>
            </a:r>
            <a:endParaRPr lang="en-US" altLang="ja-JP" b="1" dirty="0">
              <a:solidFill>
                <a:srgbClr val="0070C0"/>
              </a:solidFill>
              <a:latin typeface="Helvetica" panose="020B0604020202020204" pitchFamily="34" charset="0"/>
            </a:endParaRPr>
          </a:p>
        </p:txBody>
      </p:sp>
    </p:spTree>
    <p:extLst>
      <p:ext uri="{BB962C8B-B14F-4D97-AF65-F5344CB8AC3E}">
        <p14:creationId xmlns:p14="http://schemas.microsoft.com/office/powerpoint/2010/main" val="39282839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FCF0AD7A-371A-2C29-318C-A2CBE6DD8ABF}"/>
              </a:ext>
            </a:extLst>
          </p:cNvPr>
          <p:cNvPicPr>
            <a:picLocks noChangeAspect="1"/>
          </p:cNvPicPr>
          <p:nvPr/>
        </p:nvPicPr>
        <p:blipFill>
          <a:blip r:embed="rId2"/>
          <a:stretch>
            <a:fillRect/>
          </a:stretch>
        </p:blipFill>
        <p:spPr>
          <a:xfrm>
            <a:off x="1001118" y="1263763"/>
            <a:ext cx="9877866" cy="4330474"/>
          </a:xfrm>
          <a:prstGeom prst="rect">
            <a:avLst/>
          </a:prstGeom>
        </p:spPr>
      </p:pic>
    </p:spTree>
    <p:extLst>
      <p:ext uri="{BB962C8B-B14F-4D97-AF65-F5344CB8AC3E}">
        <p14:creationId xmlns:p14="http://schemas.microsoft.com/office/powerpoint/2010/main" val="24793199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FCF0AD7A-371A-2C29-318C-A2CBE6DD8ABF}"/>
              </a:ext>
            </a:extLst>
          </p:cNvPr>
          <p:cNvPicPr>
            <a:picLocks noChangeAspect="1"/>
          </p:cNvPicPr>
          <p:nvPr/>
        </p:nvPicPr>
        <p:blipFill>
          <a:blip r:embed="rId2"/>
          <a:stretch>
            <a:fillRect/>
          </a:stretch>
        </p:blipFill>
        <p:spPr>
          <a:xfrm>
            <a:off x="1001118" y="1263763"/>
            <a:ext cx="9877866" cy="4330474"/>
          </a:xfrm>
          <a:prstGeom prst="rect">
            <a:avLst/>
          </a:prstGeom>
        </p:spPr>
      </p:pic>
      <p:sp>
        <p:nvSpPr>
          <p:cNvPr id="2" name="楕円 1">
            <a:extLst>
              <a:ext uri="{FF2B5EF4-FFF2-40B4-BE49-F238E27FC236}">
                <a16:creationId xmlns:a16="http://schemas.microsoft.com/office/drawing/2014/main" id="{D4112E73-A57E-6A8B-4EB9-118E2BB5451D}"/>
              </a:ext>
            </a:extLst>
          </p:cNvPr>
          <p:cNvSpPr/>
          <p:nvPr/>
        </p:nvSpPr>
        <p:spPr>
          <a:xfrm>
            <a:off x="1416821" y="3202912"/>
            <a:ext cx="482321" cy="4320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 name="直線コネクタ 3">
            <a:extLst>
              <a:ext uri="{FF2B5EF4-FFF2-40B4-BE49-F238E27FC236}">
                <a16:creationId xmlns:a16="http://schemas.microsoft.com/office/drawing/2014/main" id="{E8B4D995-64FC-4EFB-89E4-FB2D2C079587}"/>
              </a:ext>
            </a:extLst>
          </p:cNvPr>
          <p:cNvCxnSpPr>
            <a:cxnSpLocks/>
          </p:cNvCxnSpPr>
          <p:nvPr/>
        </p:nvCxnSpPr>
        <p:spPr>
          <a:xfrm>
            <a:off x="9009251" y="4051303"/>
            <a:ext cx="17223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D60B0A2A-F5E6-2708-6BCD-15757483859A}"/>
              </a:ext>
            </a:extLst>
          </p:cNvPr>
          <p:cNvCxnSpPr>
            <a:cxnSpLocks/>
          </p:cNvCxnSpPr>
          <p:nvPr/>
        </p:nvCxnSpPr>
        <p:spPr>
          <a:xfrm>
            <a:off x="1776113" y="4565444"/>
            <a:ext cx="54505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DE810886-8015-2919-DC3A-5E8FCE76973A}"/>
              </a:ext>
            </a:extLst>
          </p:cNvPr>
          <p:cNvCxnSpPr>
            <a:cxnSpLocks/>
          </p:cNvCxnSpPr>
          <p:nvPr/>
        </p:nvCxnSpPr>
        <p:spPr>
          <a:xfrm>
            <a:off x="7172078" y="5027668"/>
            <a:ext cx="17223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D2B7E6C8-0C25-ACE6-0379-C39EAF5AB07F}"/>
              </a:ext>
            </a:extLst>
          </p:cNvPr>
          <p:cNvCxnSpPr>
            <a:cxnSpLocks/>
          </p:cNvCxnSpPr>
          <p:nvPr/>
        </p:nvCxnSpPr>
        <p:spPr>
          <a:xfrm>
            <a:off x="5133938" y="5539114"/>
            <a:ext cx="264348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57809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16D5617F-3F75-9533-4AAF-5A6DF6CAF5EC}"/>
              </a:ext>
            </a:extLst>
          </p:cNvPr>
          <p:cNvPicPr>
            <a:picLocks noChangeAspect="1"/>
          </p:cNvPicPr>
          <p:nvPr/>
        </p:nvPicPr>
        <p:blipFill>
          <a:blip r:embed="rId2"/>
          <a:stretch>
            <a:fillRect/>
          </a:stretch>
        </p:blipFill>
        <p:spPr>
          <a:xfrm>
            <a:off x="1824037" y="466725"/>
            <a:ext cx="8543925" cy="5924550"/>
          </a:xfrm>
          <a:prstGeom prst="rect">
            <a:avLst/>
          </a:prstGeom>
        </p:spPr>
      </p:pic>
    </p:spTree>
    <p:extLst>
      <p:ext uri="{BB962C8B-B14F-4D97-AF65-F5344CB8AC3E}">
        <p14:creationId xmlns:p14="http://schemas.microsoft.com/office/powerpoint/2010/main" val="14870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16D5617F-3F75-9533-4AAF-5A6DF6CAF5EC}"/>
              </a:ext>
            </a:extLst>
          </p:cNvPr>
          <p:cNvPicPr>
            <a:picLocks noChangeAspect="1"/>
          </p:cNvPicPr>
          <p:nvPr/>
        </p:nvPicPr>
        <p:blipFill>
          <a:blip r:embed="rId2"/>
          <a:stretch>
            <a:fillRect/>
          </a:stretch>
        </p:blipFill>
        <p:spPr>
          <a:xfrm>
            <a:off x="1824037" y="466725"/>
            <a:ext cx="8543925" cy="5924550"/>
          </a:xfrm>
          <a:prstGeom prst="rect">
            <a:avLst/>
          </a:prstGeom>
        </p:spPr>
      </p:pic>
      <p:sp>
        <p:nvSpPr>
          <p:cNvPr id="3" name="楕円 2">
            <a:extLst>
              <a:ext uri="{FF2B5EF4-FFF2-40B4-BE49-F238E27FC236}">
                <a16:creationId xmlns:a16="http://schemas.microsoft.com/office/drawing/2014/main" id="{F6FB89C9-B22D-7FDA-981A-3381ADCC25CA}"/>
              </a:ext>
            </a:extLst>
          </p:cNvPr>
          <p:cNvSpPr/>
          <p:nvPr/>
        </p:nvSpPr>
        <p:spPr>
          <a:xfrm>
            <a:off x="2200592" y="5898908"/>
            <a:ext cx="482321" cy="4320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コネクタ 4">
            <a:extLst>
              <a:ext uri="{FF2B5EF4-FFF2-40B4-BE49-F238E27FC236}">
                <a16:creationId xmlns:a16="http://schemas.microsoft.com/office/drawing/2014/main" id="{C7FB34C5-C0A1-BD90-BCB4-7D16F7B98C8C}"/>
              </a:ext>
            </a:extLst>
          </p:cNvPr>
          <p:cNvCxnSpPr>
            <a:cxnSpLocks/>
          </p:cNvCxnSpPr>
          <p:nvPr/>
        </p:nvCxnSpPr>
        <p:spPr>
          <a:xfrm>
            <a:off x="3986750" y="5027668"/>
            <a:ext cx="203221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5FA0E847-0F24-6F39-81EE-30C75DC8ED73}"/>
              </a:ext>
            </a:extLst>
          </p:cNvPr>
          <p:cNvCxnSpPr>
            <a:cxnSpLocks/>
          </p:cNvCxnSpPr>
          <p:nvPr/>
        </p:nvCxnSpPr>
        <p:spPr>
          <a:xfrm>
            <a:off x="3516153" y="5421229"/>
            <a:ext cx="184966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線コネクタ 8">
            <a:extLst>
              <a:ext uri="{FF2B5EF4-FFF2-40B4-BE49-F238E27FC236}">
                <a16:creationId xmlns:a16="http://schemas.microsoft.com/office/drawing/2014/main" id="{76CA26DF-DE51-3D95-03D9-6901A392F030}"/>
              </a:ext>
            </a:extLst>
          </p:cNvPr>
          <p:cNvCxnSpPr>
            <a:cxnSpLocks/>
          </p:cNvCxnSpPr>
          <p:nvPr/>
        </p:nvCxnSpPr>
        <p:spPr>
          <a:xfrm>
            <a:off x="4519313" y="5834886"/>
            <a:ext cx="1849667"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39672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CBCE0878-23EB-1FE7-8B01-D331E44337AE}"/>
              </a:ext>
            </a:extLst>
          </p:cNvPr>
          <p:cNvPicPr>
            <a:picLocks noChangeAspect="1"/>
          </p:cNvPicPr>
          <p:nvPr/>
        </p:nvPicPr>
        <p:blipFill>
          <a:blip r:embed="rId2"/>
          <a:stretch>
            <a:fillRect/>
          </a:stretch>
        </p:blipFill>
        <p:spPr>
          <a:xfrm>
            <a:off x="1184658" y="2138729"/>
            <a:ext cx="10095805" cy="2580542"/>
          </a:xfrm>
          <a:prstGeom prst="rect">
            <a:avLst/>
          </a:prstGeom>
        </p:spPr>
      </p:pic>
    </p:spTree>
    <p:extLst>
      <p:ext uri="{BB962C8B-B14F-4D97-AF65-F5344CB8AC3E}">
        <p14:creationId xmlns:p14="http://schemas.microsoft.com/office/powerpoint/2010/main" val="5651997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CBCE0878-23EB-1FE7-8B01-D331E44337AE}"/>
              </a:ext>
            </a:extLst>
          </p:cNvPr>
          <p:cNvPicPr>
            <a:picLocks noChangeAspect="1"/>
          </p:cNvPicPr>
          <p:nvPr/>
        </p:nvPicPr>
        <p:blipFill>
          <a:blip r:embed="rId2"/>
          <a:stretch>
            <a:fillRect/>
          </a:stretch>
        </p:blipFill>
        <p:spPr>
          <a:xfrm>
            <a:off x="1184658" y="2138729"/>
            <a:ext cx="10095805" cy="2580542"/>
          </a:xfrm>
          <a:prstGeom prst="rect">
            <a:avLst/>
          </a:prstGeom>
        </p:spPr>
      </p:pic>
      <p:sp>
        <p:nvSpPr>
          <p:cNvPr id="2" name="楕円 1">
            <a:extLst>
              <a:ext uri="{FF2B5EF4-FFF2-40B4-BE49-F238E27FC236}">
                <a16:creationId xmlns:a16="http://schemas.microsoft.com/office/drawing/2014/main" id="{FF306662-2FD3-4673-AF7A-3B578F1B7A5B}"/>
              </a:ext>
            </a:extLst>
          </p:cNvPr>
          <p:cNvSpPr/>
          <p:nvPr/>
        </p:nvSpPr>
        <p:spPr>
          <a:xfrm>
            <a:off x="6360609" y="3688270"/>
            <a:ext cx="482321" cy="4320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1F536E47-571A-EBB2-496A-71A232BE7950}"/>
              </a:ext>
            </a:extLst>
          </p:cNvPr>
          <p:cNvSpPr txBox="1"/>
          <p:nvPr/>
        </p:nvSpPr>
        <p:spPr>
          <a:xfrm>
            <a:off x="4883499" y="3209483"/>
            <a:ext cx="5984477" cy="369332"/>
          </a:xfrm>
          <a:prstGeom prst="rect">
            <a:avLst/>
          </a:prstGeom>
          <a:noFill/>
        </p:spPr>
        <p:txBody>
          <a:bodyPr wrap="square">
            <a:spAutoFit/>
          </a:bodyPr>
          <a:lstStyle/>
          <a:p>
            <a:r>
              <a:rPr lang="ja-JP" altLang="en-US" b="1" dirty="0">
                <a:solidFill>
                  <a:srgbClr val="0070C0"/>
                </a:solidFill>
                <a:latin typeface="Helvetica" panose="020B0604020202020204" pitchFamily="34" charset="0"/>
              </a:rPr>
              <a:t>⇒ 語呂合わせ動画より「ペイペイクレカ、いいです」</a:t>
            </a:r>
            <a:endParaRPr lang="en-US" altLang="ja-JP" b="1" dirty="0">
              <a:solidFill>
                <a:srgbClr val="0070C0"/>
              </a:solidFill>
              <a:latin typeface="Helvetica" panose="020B0604020202020204" pitchFamily="34" charset="0"/>
            </a:endParaRPr>
          </a:p>
        </p:txBody>
      </p:sp>
    </p:spTree>
    <p:extLst>
      <p:ext uri="{BB962C8B-B14F-4D97-AF65-F5344CB8AC3E}">
        <p14:creationId xmlns:p14="http://schemas.microsoft.com/office/powerpoint/2010/main" val="6401074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00DD680D-4E4A-FC17-B4CE-8FABD400FFAA}"/>
              </a:ext>
            </a:extLst>
          </p:cNvPr>
          <p:cNvPicPr>
            <a:picLocks noChangeAspect="1"/>
          </p:cNvPicPr>
          <p:nvPr/>
        </p:nvPicPr>
        <p:blipFill>
          <a:blip r:embed="rId2"/>
          <a:stretch>
            <a:fillRect/>
          </a:stretch>
        </p:blipFill>
        <p:spPr>
          <a:xfrm>
            <a:off x="520538" y="1511125"/>
            <a:ext cx="11311697" cy="2242185"/>
          </a:xfrm>
          <a:prstGeom prst="rect">
            <a:avLst/>
          </a:prstGeom>
        </p:spPr>
      </p:pic>
    </p:spTree>
    <p:extLst>
      <p:ext uri="{BB962C8B-B14F-4D97-AF65-F5344CB8AC3E}">
        <p14:creationId xmlns:p14="http://schemas.microsoft.com/office/powerpoint/2010/main" val="26910664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00DD680D-4E4A-FC17-B4CE-8FABD400FFAA}"/>
              </a:ext>
            </a:extLst>
          </p:cNvPr>
          <p:cNvPicPr>
            <a:picLocks noChangeAspect="1"/>
          </p:cNvPicPr>
          <p:nvPr/>
        </p:nvPicPr>
        <p:blipFill>
          <a:blip r:embed="rId2"/>
          <a:stretch>
            <a:fillRect/>
          </a:stretch>
        </p:blipFill>
        <p:spPr>
          <a:xfrm>
            <a:off x="520538" y="1511125"/>
            <a:ext cx="11311697" cy="2242185"/>
          </a:xfrm>
          <a:prstGeom prst="rect">
            <a:avLst/>
          </a:prstGeom>
        </p:spPr>
      </p:pic>
      <p:sp>
        <p:nvSpPr>
          <p:cNvPr id="2" name="楕円 1">
            <a:extLst>
              <a:ext uri="{FF2B5EF4-FFF2-40B4-BE49-F238E27FC236}">
                <a16:creationId xmlns:a16="http://schemas.microsoft.com/office/drawing/2014/main" id="{37A66EC8-D87D-79A1-B7ED-E1C63CF80383}"/>
              </a:ext>
            </a:extLst>
          </p:cNvPr>
          <p:cNvSpPr/>
          <p:nvPr/>
        </p:nvSpPr>
        <p:spPr>
          <a:xfrm>
            <a:off x="8993277" y="3236095"/>
            <a:ext cx="482321" cy="4320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C69A4943-B6E4-5B0C-999E-582603B1D44B}"/>
              </a:ext>
            </a:extLst>
          </p:cNvPr>
          <p:cNvSpPr txBox="1"/>
          <p:nvPr/>
        </p:nvSpPr>
        <p:spPr>
          <a:xfrm>
            <a:off x="1190048" y="3753310"/>
            <a:ext cx="2608229" cy="1569660"/>
          </a:xfrm>
          <a:prstGeom prst="rect">
            <a:avLst/>
          </a:prstGeom>
          <a:noFill/>
        </p:spPr>
        <p:txBody>
          <a:bodyPr wrap="square">
            <a:spAutoFit/>
          </a:bodyPr>
          <a:lstStyle/>
          <a:p>
            <a:r>
              <a:rPr lang="ja-JP" altLang="en-US" sz="1600" b="1" dirty="0">
                <a:solidFill>
                  <a:srgbClr val="0070C0"/>
                </a:solidFill>
                <a:latin typeface="Helvetica" panose="020B0604020202020204" pitchFamily="34" charset="0"/>
              </a:rPr>
              <a:t>⇒メール受信の際に、チャレンジレスポンス方式の認証を行うことで平文の認証情報がネットワークに流れるのを防止するプロトコル</a:t>
            </a:r>
            <a:endParaRPr lang="en-US" altLang="ja-JP" sz="1600" b="1" dirty="0">
              <a:solidFill>
                <a:srgbClr val="0070C0"/>
              </a:solidFill>
              <a:latin typeface="Helvetica" panose="020B0604020202020204" pitchFamily="34" charset="0"/>
            </a:endParaRPr>
          </a:p>
        </p:txBody>
      </p:sp>
      <p:sp>
        <p:nvSpPr>
          <p:cNvPr id="5" name="テキスト ボックス 4">
            <a:extLst>
              <a:ext uri="{FF2B5EF4-FFF2-40B4-BE49-F238E27FC236}">
                <a16:creationId xmlns:a16="http://schemas.microsoft.com/office/drawing/2014/main" id="{9E380079-9F00-428B-EEE3-DE12EF3CAE22}"/>
              </a:ext>
            </a:extLst>
          </p:cNvPr>
          <p:cNvSpPr txBox="1"/>
          <p:nvPr/>
        </p:nvSpPr>
        <p:spPr>
          <a:xfrm>
            <a:off x="3985164" y="3732231"/>
            <a:ext cx="2608229" cy="1077218"/>
          </a:xfrm>
          <a:prstGeom prst="rect">
            <a:avLst/>
          </a:prstGeom>
          <a:noFill/>
        </p:spPr>
        <p:txBody>
          <a:bodyPr wrap="square">
            <a:spAutoFit/>
          </a:bodyPr>
          <a:lstStyle/>
          <a:p>
            <a:r>
              <a:rPr lang="ja-JP" altLang="en-US" sz="1600" b="1" dirty="0">
                <a:solidFill>
                  <a:srgbClr val="0070C0"/>
                </a:solidFill>
                <a:latin typeface="Helvetica" panose="020B0604020202020204" pitchFamily="34" charset="0"/>
              </a:rPr>
              <a:t>⇒</a:t>
            </a:r>
            <a:r>
              <a:rPr lang="en-US" altLang="ja-JP" sz="1600" b="1" dirty="0">
                <a:solidFill>
                  <a:srgbClr val="0070C0"/>
                </a:solidFill>
                <a:latin typeface="Helvetica" panose="020B0604020202020204" pitchFamily="34" charset="0"/>
              </a:rPr>
              <a:t>TLS</a:t>
            </a:r>
            <a:r>
              <a:rPr lang="ja-JP" altLang="en-US" sz="1600" b="1" dirty="0">
                <a:solidFill>
                  <a:srgbClr val="0070C0"/>
                </a:solidFill>
                <a:latin typeface="Helvetica" panose="020B0604020202020204" pitchFamily="34" charset="0"/>
              </a:rPr>
              <a:t>のセキュアな通信路上でメールソフトからメールサーバ間の</a:t>
            </a:r>
            <a:r>
              <a:rPr lang="en-US" altLang="ja-JP" sz="1600" b="1" dirty="0">
                <a:solidFill>
                  <a:srgbClr val="0070C0"/>
                </a:solidFill>
                <a:latin typeface="Helvetica" panose="020B0604020202020204" pitchFamily="34" charset="0"/>
              </a:rPr>
              <a:t>POP</a:t>
            </a:r>
            <a:r>
              <a:rPr lang="ja-JP" altLang="en-US" sz="1600" b="1" dirty="0">
                <a:solidFill>
                  <a:srgbClr val="0070C0"/>
                </a:solidFill>
                <a:latin typeface="Helvetica" panose="020B0604020202020204" pitchFamily="34" charset="0"/>
              </a:rPr>
              <a:t>通信を行うプロトコル</a:t>
            </a:r>
            <a:endParaRPr lang="en-US" altLang="ja-JP" sz="1600" b="1" dirty="0">
              <a:solidFill>
                <a:srgbClr val="0070C0"/>
              </a:solidFill>
              <a:latin typeface="Helvetica" panose="020B0604020202020204" pitchFamily="34" charset="0"/>
            </a:endParaRPr>
          </a:p>
        </p:txBody>
      </p:sp>
      <p:sp>
        <p:nvSpPr>
          <p:cNvPr id="6" name="テキスト ボックス 5">
            <a:extLst>
              <a:ext uri="{FF2B5EF4-FFF2-40B4-BE49-F238E27FC236}">
                <a16:creationId xmlns:a16="http://schemas.microsoft.com/office/drawing/2014/main" id="{8CB4B31C-C903-D129-6E34-8C11B8873A71}"/>
              </a:ext>
            </a:extLst>
          </p:cNvPr>
          <p:cNvSpPr txBox="1"/>
          <p:nvPr/>
        </p:nvSpPr>
        <p:spPr>
          <a:xfrm>
            <a:off x="6880764" y="3712135"/>
            <a:ext cx="2608229" cy="1323439"/>
          </a:xfrm>
          <a:prstGeom prst="rect">
            <a:avLst/>
          </a:prstGeom>
          <a:noFill/>
        </p:spPr>
        <p:txBody>
          <a:bodyPr wrap="square">
            <a:spAutoFit/>
          </a:bodyPr>
          <a:lstStyle/>
          <a:p>
            <a:r>
              <a:rPr lang="ja-JP" altLang="en-US" sz="1600" b="1" dirty="0">
                <a:solidFill>
                  <a:srgbClr val="0070C0"/>
                </a:solidFill>
                <a:latin typeface="Helvetica" panose="020B0604020202020204" pitchFamily="34" charset="0"/>
              </a:rPr>
              <a:t>⇒公開鍵暗号技術を使用して認証、改ざん検出、暗号化などの機能を電子メールソフトに提供するもの</a:t>
            </a:r>
            <a:endParaRPr lang="en-US" altLang="ja-JP" sz="1600" b="1" dirty="0">
              <a:solidFill>
                <a:srgbClr val="0070C0"/>
              </a:solidFill>
              <a:latin typeface="Helvetica" panose="020B0604020202020204" pitchFamily="34" charset="0"/>
            </a:endParaRPr>
          </a:p>
        </p:txBody>
      </p:sp>
    </p:spTree>
    <p:extLst>
      <p:ext uri="{BB962C8B-B14F-4D97-AF65-F5344CB8AC3E}">
        <p14:creationId xmlns:p14="http://schemas.microsoft.com/office/powerpoint/2010/main" val="25342999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36AC822A-2695-CD0E-2EDE-F09F31044DF8}"/>
              </a:ext>
            </a:extLst>
          </p:cNvPr>
          <p:cNvPicPr>
            <a:picLocks noChangeAspect="1"/>
          </p:cNvPicPr>
          <p:nvPr/>
        </p:nvPicPr>
        <p:blipFill>
          <a:blip r:embed="rId2"/>
          <a:stretch>
            <a:fillRect/>
          </a:stretch>
        </p:blipFill>
        <p:spPr>
          <a:xfrm>
            <a:off x="1776412" y="919162"/>
            <a:ext cx="8639175" cy="5019675"/>
          </a:xfrm>
          <a:prstGeom prst="rect">
            <a:avLst/>
          </a:prstGeom>
        </p:spPr>
      </p:pic>
    </p:spTree>
    <p:extLst>
      <p:ext uri="{BB962C8B-B14F-4D97-AF65-F5344CB8AC3E}">
        <p14:creationId xmlns:p14="http://schemas.microsoft.com/office/powerpoint/2010/main" val="3377334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19F741ED-EF4D-4F2A-9927-9BBFC9579C04}"/>
              </a:ext>
            </a:extLst>
          </p:cNvPr>
          <p:cNvPicPr>
            <a:picLocks noChangeAspect="1"/>
          </p:cNvPicPr>
          <p:nvPr/>
        </p:nvPicPr>
        <p:blipFill>
          <a:blip r:embed="rId2"/>
          <a:stretch>
            <a:fillRect/>
          </a:stretch>
        </p:blipFill>
        <p:spPr>
          <a:xfrm>
            <a:off x="875239" y="1485900"/>
            <a:ext cx="10181864" cy="3535680"/>
          </a:xfrm>
          <a:prstGeom prst="rect">
            <a:avLst/>
          </a:prstGeom>
        </p:spPr>
      </p:pic>
    </p:spTree>
    <p:extLst>
      <p:ext uri="{BB962C8B-B14F-4D97-AF65-F5344CB8AC3E}">
        <p14:creationId xmlns:p14="http://schemas.microsoft.com/office/powerpoint/2010/main" val="34615755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36AC822A-2695-CD0E-2EDE-F09F31044DF8}"/>
              </a:ext>
            </a:extLst>
          </p:cNvPr>
          <p:cNvPicPr>
            <a:picLocks noChangeAspect="1"/>
          </p:cNvPicPr>
          <p:nvPr/>
        </p:nvPicPr>
        <p:blipFill>
          <a:blip r:embed="rId2"/>
          <a:stretch>
            <a:fillRect/>
          </a:stretch>
        </p:blipFill>
        <p:spPr>
          <a:xfrm>
            <a:off x="1776412" y="919162"/>
            <a:ext cx="8639175" cy="5019675"/>
          </a:xfrm>
          <a:prstGeom prst="rect">
            <a:avLst/>
          </a:prstGeom>
        </p:spPr>
      </p:pic>
      <p:sp>
        <p:nvSpPr>
          <p:cNvPr id="2" name="楕円 1">
            <a:extLst>
              <a:ext uri="{FF2B5EF4-FFF2-40B4-BE49-F238E27FC236}">
                <a16:creationId xmlns:a16="http://schemas.microsoft.com/office/drawing/2014/main" id="{06A4DBBC-FB77-0987-F92F-FDB3A713748E}"/>
              </a:ext>
            </a:extLst>
          </p:cNvPr>
          <p:cNvSpPr/>
          <p:nvPr/>
        </p:nvSpPr>
        <p:spPr>
          <a:xfrm>
            <a:off x="2170447" y="4703155"/>
            <a:ext cx="482321" cy="4320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CB97A9CB-724C-B25D-120C-56DD7CB51D7A}"/>
              </a:ext>
            </a:extLst>
          </p:cNvPr>
          <p:cNvSpPr txBox="1"/>
          <p:nvPr/>
        </p:nvSpPr>
        <p:spPr>
          <a:xfrm>
            <a:off x="7332375" y="2173876"/>
            <a:ext cx="3298781" cy="369332"/>
          </a:xfrm>
          <a:prstGeom prst="rect">
            <a:avLst/>
          </a:prstGeom>
          <a:noFill/>
        </p:spPr>
        <p:txBody>
          <a:bodyPr wrap="square">
            <a:spAutoFit/>
          </a:bodyPr>
          <a:lstStyle/>
          <a:p>
            <a:r>
              <a:rPr lang="ja-JP" altLang="en-US" b="1" dirty="0">
                <a:solidFill>
                  <a:srgbClr val="0070C0"/>
                </a:solidFill>
                <a:latin typeface="Helvetica" panose="020B0604020202020204" pitchFamily="34" charset="0"/>
              </a:rPr>
              <a:t>⇒ ペネトレーションテスト</a:t>
            </a:r>
            <a:endParaRPr lang="en-US" altLang="ja-JP" b="1" dirty="0">
              <a:solidFill>
                <a:srgbClr val="0070C0"/>
              </a:solidFill>
              <a:latin typeface="Helvetica" panose="020B0604020202020204" pitchFamily="34" charset="0"/>
            </a:endParaRPr>
          </a:p>
        </p:txBody>
      </p:sp>
      <p:sp>
        <p:nvSpPr>
          <p:cNvPr id="5" name="テキスト ボックス 4">
            <a:extLst>
              <a:ext uri="{FF2B5EF4-FFF2-40B4-BE49-F238E27FC236}">
                <a16:creationId xmlns:a16="http://schemas.microsoft.com/office/drawing/2014/main" id="{00E04A3F-7E72-4C58-F37E-07E0DC3D3346}"/>
              </a:ext>
            </a:extLst>
          </p:cNvPr>
          <p:cNvSpPr txBox="1"/>
          <p:nvPr/>
        </p:nvSpPr>
        <p:spPr>
          <a:xfrm>
            <a:off x="3624533" y="3469191"/>
            <a:ext cx="3318878" cy="369332"/>
          </a:xfrm>
          <a:prstGeom prst="rect">
            <a:avLst/>
          </a:prstGeom>
          <a:noFill/>
        </p:spPr>
        <p:txBody>
          <a:bodyPr wrap="square">
            <a:spAutoFit/>
          </a:bodyPr>
          <a:lstStyle/>
          <a:p>
            <a:r>
              <a:rPr lang="ja-JP" altLang="en-US" b="1" dirty="0">
                <a:solidFill>
                  <a:srgbClr val="0070C0"/>
                </a:solidFill>
                <a:latin typeface="Helvetica" panose="020B0604020202020204" pitchFamily="34" charset="0"/>
              </a:rPr>
              <a:t>⇒ 検疫ネットワーク</a:t>
            </a:r>
            <a:endParaRPr lang="en-US" altLang="ja-JP" b="1" dirty="0">
              <a:solidFill>
                <a:srgbClr val="0070C0"/>
              </a:solidFill>
              <a:latin typeface="Helvetica" panose="020B0604020202020204" pitchFamily="34" charset="0"/>
            </a:endParaRPr>
          </a:p>
        </p:txBody>
      </p:sp>
      <p:sp>
        <p:nvSpPr>
          <p:cNvPr id="6" name="テキスト ボックス 5">
            <a:extLst>
              <a:ext uri="{FF2B5EF4-FFF2-40B4-BE49-F238E27FC236}">
                <a16:creationId xmlns:a16="http://schemas.microsoft.com/office/drawing/2014/main" id="{9CB78775-FC27-A5EC-DD25-1974B1601175}"/>
              </a:ext>
            </a:extLst>
          </p:cNvPr>
          <p:cNvSpPr txBox="1"/>
          <p:nvPr/>
        </p:nvSpPr>
        <p:spPr>
          <a:xfrm>
            <a:off x="7543390" y="4255480"/>
            <a:ext cx="2334140" cy="369332"/>
          </a:xfrm>
          <a:prstGeom prst="rect">
            <a:avLst/>
          </a:prstGeom>
          <a:noFill/>
        </p:spPr>
        <p:txBody>
          <a:bodyPr wrap="square">
            <a:spAutoFit/>
          </a:bodyPr>
          <a:lstStyle/>
          <a:p>
            <a:r>
              <a:rPr lang="ja-JP" altLang="en-US" b="1" dirty="0">
                <a:solidFill>
                  <a:srgbClr val="0070C0"/>
                </a:solidFill>
                <a:latin typeface="Helvetica" panose="020B0604020202020204" pitchFamily="34" charset="0"/>
              </a:rPr>
              <a:t>⇒ サンドボックス</a:t>
            </a:r>
            <a:endParaRPr lang="en-US" altLang="ja-JP" b="1" dirty="0">
              <a:solidFill>
                <a:srgbClr val="0070C0"/>
              </a:solidFill>
              <a:latin typeface="Helvetica" panose="020B0604020202020204" pitchFamily="34" charset="0"/>
            </a:endParaRPr>
          </a:p>
        </p:txBody>
      </p:sp>
    </p:spTree>
    <p:extLst>
      <p:ext uri="{BB962C8B-B14F-4D97-AF65-F5344CB8AC3E}">
        <p14:creationId xmlns:p14="http://schemas.microsoft.com/office/powerpoint/2010/main" val="5942871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テキスト, 手紙&#10;&#10;自動的に生成された説明">
            <a:extLst>
              <a:ext uri="{FF2B5EF4-FFF2-40B4-BE49-F238E27FC236}">
                <a16:creationId xmlns:a16="http://schemas.microsoft.com/office/drawing/2014/main" id="{7BD1C038-7DEC-FC5A-E585-B0EB9D6D13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7773" y="1073200"/>
            <a:ext cx="9976454" cy="4711599"/>
          </a:xfrm>
          <a:prstGeom prst="rect">
            <a:avLst/>
          </a:prstGeom>
        </p:spPr>
      </p:pic>
    </p:spTree>
    <p:extLst>
      <p:ext uri="{BB962C8B-B14F-4D97-AF65-F5344CB8AC3E}">
        <p14:creationId xmlns:p14="http://schemas.microsoft.com/office/powerpoint/2010/main" val="17196226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テキスト, 手紙&#10;&#10;自動的に生成された説明">
            <a:extLst>
              <a:ext uri="{FF2B5EF4-FFF2-40B4-BE49-F238E27FC236}">
                <a16:creationId xmlns:a16="http://schemas.microsoft.com/office/drawing/2014/main" id="{7BD1C038-7DEC-FC5A-E585-B0EB9D6D13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7773" y="1073200"/>
            <a:ext cx="9976454" cy="4711599"/>
          </a:xfrm>
          <a:prstGeom prst="rect">
            <a:avLst/>
          </a:prstGeom>
        </p:spPr>
      </p:pic>
      <p:sp>
        <p:nvSpPr>
          <p:cNvPr id="2" name="楕円 1">
            <a:extLst>
              <a:ext uri="{FF2B5EF4-FFF2-40B4-BE49-F238E27FC236}">
                <a16:creationId xmlns:a16="http://schemas.microsoft.com/office/drawing/2014/main" id="{C04AE0CD-D221-49BF-F203-2DCF8D6A6B71}"/>
              </a:ext>
            </a:extLst>
          </p:cNvPr>
          <p:cNvSpPr/>
          <p:nvPr/>
        </p:nvSpPr>
        <p:spPr>
          <a:xfrm>
            <a:off x="1808706" y="2281502"/>
            <a:ext cx="482321" cy="4320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812171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自動的に生成された説明">
            <a:extLst>
              <a:ext uri="{FF2B5EF4-FFF2-40B4-BE49-F238E27FC236}">
                <a16:creationId xmlns:a16="http://schemas.microsoft.com/office/drawing/2014/main" id="{88E58BCB-7C18-195D-1308-0F36DDA76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57" y="1658021"/>
            <a:ext cx="10587686" cy="3541958"/>
          </a:xfrm>
          <a:prstGeom prst="rect">
            <a:avLst/>
          </a:prstGeom>
        </p:spPr>
      </p:pic>
    </p:spTree>
    <p:extLst>
      <p:ext uri="{BB962C8B-B14F-4D97-AF65-F5344CB8AC3E}">
        <p14:creationId xmlns:p14="http://schemas.microsoft.com/office/powerpoint/2010/main" val="40654161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自動的に生成された説明">
            <a:extLst>
              <a:ext uri="{FF2B5EF4-FFF2-40B4-BE49-F238E27FC236}">
                <a16:creationId xmlns:a16="http://schemas.microsoft.com/office/drawing/2014/main" id="{88E58BCB-7C18-195D-1308-0F36DDA766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157" y="1658021"/>
            <a:ext cx="10587686" cy="3541958"/>
          </a:xfrm>
          <a:prstGeom prst="rect">
            <a:avLst/>
          </a:prstGeom>
        </p:spPr>
      </p:pic>
      <p:sp>
        <p:nvSpPr>
          <p:cNvPr id="2" name="楕円 1">
            <a:extLst>
              <a:ext uri="{FF2B5EF4-FFF2-40B4-BE49-F238E27FC236}">
                <a16:creationId xmlns:a16="http://schemas.microsoft.com/office/drawing/2014/main" id="{FF3D4F71-F56A-071C-A645-1F1E33662493}"/>
              </a:ext>
            </a:extLst>
          </p:cNvPr>
          <p:cNvSpPr/>
          <p:nvPr/>
        </p:nvSpPr>
        <p:spPr>
          <a:xfrm>
            <a:off x="1386676" y="3959577"/>
            <a:ext cx="482321" cy="4320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235931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文字の書かれた紙&#10;&#10;中程度の精度で自動的に生成された説明">
            <a:extLst>
              <a:ext uri="{FF2B5EF4-FFF2-40B4-BE49-F238E27FC236}">
                <a16:creationId xmlns:a16="http://schemas.microsoft.com/office/drawing/2014/main" id="{C83C5CDF-BEB5-91C9-C5A9-DDDED22E0A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138" y="1366543"/>
            <a:ext cx="10767724" cy="3799793"/>
          </a:xfrm>
          <a:prstGeom prst="rect">
            <a:avLst/>
          </a:prstGeom>
        </p:spPr>
      </p:pic>
    </p:spTree>
    <p:extLst>
      <p:ext uri="{BB962C8B-B14F-4D97-AF65-F5344CB8AC3E}">
        <p14:creationId xmlns:p14="http://schemas.microsoft.com/office/powerpoint/2010/main" val="27520923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文字の書かれた紙&#10;&#10;中程度の精度で自動的に生成された説明">
            <a:extLst>
              <a:ext uri="{FF2B5EF4-FFF2-40B4-BE49-F238E27FC236}">
                <a16:creationId xmlns:a16="http://schemas.microsoft.com/office/drawing/2014/main" id="{C83C5CDF-BEB5-91C9-C5A9-DDDED22E0A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138" y="1366543"/>
            <a:ext cx="10767724" cy="3799793"/>
          </a:xfrm>
          <a:prstGeom prst="rect">
            <a:avLst/>
          </a:prstGeom>
        </p:spPr>
      </p:pic>
      <p:sp>
        <p:nvSpPr>
          <p:cNvPr id="2" name="楕円 1">
            <a:extLst>
              <a:ext uri="{FF2B5EF4-FFF2-40B4-BE49-F238E27FC236}">
                <a16:creationId xmlns:a16="http://schemas.microsoft.com/office/drawing/2014/main" id="{0CF10485-DCDA-320C-09A7-E7CFD97B43AE}"/>
              </a:ext>
            </a:extLst>
          </p:cNvPr>
          <p:cNvSpPr/>
          <p:nvPr/>
        </p:nvSpPr>
        <p:spPr>
          <a:xfrm>
            <a:off x="1396725" y="4080157"/>
            <a:ext cx="482321" cy="4320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9FBB6857-C71B-5CBA-8F2D-EC3BE224A47C}"/>
              </a:ext>
            </a:extLst>
          </p:cNvPr>
          <p:cNvSpPr txBox="1"/>
          <p:nvPr/>
        </p:nvSpPr>
        <p:spPr>
          <a:xfrm>
            <a:off x="2896437" y="2065495"/>
            <a:ext cx="7553848" cy="646331"/>
          </a:xfrm>
          <a:prstGeom prst="rect">
            <a:avLst/>
          </a:prstGeom>
          <a:noFill/>
        </p:spPr>
        <p:txBody>
          <a:bodyPr wrap="square">
            <a:spAutoFit/>
          </a:bodyPr>
          <a:lstStyle/>
          <a:p>
            <a:r>
              <a:rPr lang="ja-JP" altLang="en-US" b="1" i="0" dirty="0">
                <a:solidFill>
                  <a:srgbClr val="0070C0"/>
                </a:solidFill>
                <a:effectLst/>
                <a:latin typeface="Arial" panose="020B0604020202020204" pitchFamily="34" charset="0"/>
              </a:rPr>
              <a:t>シュリンクラップ契約とは、ソフトウェアのパッケージを開封することで使用許諾契約に同意したとみなす契約方式です。</a:t>
            </a:r>
            <a:endParaRPr lang="ja-JP" altLang="en-US" b="1" dirty="0">
              <a:solidFill>
                <a:srgbClr val="0070C0"/>
              </a:solidFill>
            </a:endParaRPr>
          </a:p>
        </p:txBody>
      </p:sp>
    </p:spTree>
    <p:extLst>
      <p:ext uri="{BB962C8B-B14F-4D97-AF65-F5344CB8AC3E}">
        <p14:creationId xmlns:p14="http://schemas.microsoft.com/office/powerpoint/2010/main" val="27917044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テキスト&#10;&#10;中程度の精度で自動的に生成された説明">
            <a:extLst>
              <a:ext uri="{FF2B5EF4-FFF2-40B4-BE49-F238E27FC236}">
                <a16:creationId xmlns:a16="http://schemas.microsoft.com/office/drawing/2014/main" id="{A7155BEA-D96E-AC4C-BD09-B2B4A3983C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969" y="1325122"/>
            <a:ext cx="10476061" cy="4207756"/>
          </a:xfrm>
          <a:prstGeom prst="rect">
            <a:avLst/>
          </a:prstGeom>
        </p:spPr>
      </p:pic>
    </p:spTree>
    <p:extLst>
      <p:ext uri="{BB962C8B-B14F-4D97-AF65-F5344CB8AC3E}">
        <p14:creationId xmlns:p14="http://schemas.microsoft.com/office/powerpoint/2010/main" val="32674877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テキスト&#10;&#10;中程度の精度で自動的に生成された説明">
            <a:extLst>
              <a:ext uri="{FF2B5EF4-FFF2-40B4-BE49-F238E27FC236}">
                <a16:creationId xmlns:a16="http://schemas.microsoft.com/office/drawing/2014/main" id="{A7155BEA-D96E-AC4C-BD09-B2B4A3983C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969" y="1325122"/>
            <a:ext cx="10476061" cy="4207756"/>
          </a:xfrm>
          <a:prstGeom prst="rect">
            <a:avLst/>
          </a:prstGeom>
        </p:spPr>
      </p:pic>
      <p:sp>
        <p:nvSpPr>
          <p:cNvPr id="2" name="楕円 1">
            <a:extLst>
              <a:ext uri="{FF2B5EF4-FFF2-40B4-BE49-F238E27FC236}">
                <a16:creationId xmlns:a16="http://schemas.microsoft.com/office/drawing/2014/main" id="{7F2AD2D9-5659-E02D-E797-A21CEE003527}"/>
              </a:ext>
            </a:extLst>
          </p:cNvPr>
          <p:cNvSpPr/>
          <p:nvPr/>
        </p:nvSpPr>
        <p:spPr>
          <a:xfrm>
            <a:off x="1416822" y="5070655"/>
            <a:ext cx="482321" cy="4320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 name="直線コネクタ 3">
            <a:extLst>
              <a:ext uri="{FF2B5EF4-FFF2-40B4-BE49-F238E27FC236}">
                <a16:creationId xmlns:a16="http://schemas.microsoft.com/office/drawing/2014/main" id="{87E1DEAB-1982-8D86-6BA4-034BC561A893}"/>
              </a:ext>
            </a:extLst>
          </p:cNvPr>
          <p:cNvCxnSpPr/>
          <p:nvPr/>
        </p:nvCxnSpPr>
        <p:spPr>
          <a:xfrm flipH="1">
            <a:off x="1738365" y="1899138"/>
            <a:ext cx="688312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8C3619F9-95F8-9097-5529-5934A54E1D37}"/>
              </a:ext>
            </a:extLst>
          </p:cNvPr>
          <p:cNvCxnSpPr>
            <a:cxnSpLocks/>
          </p:cNvCxnSpPr>
          <p:nvPr/>
        </p:nvCxnSpPr>
        <p:spPr>
          <a:xfrm flipH="1">
            <a:off x="2582426" y="2413279"/>
            <a:ext cx="6281895"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24620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テキスト&#10;&#10;自動的に生成された説明">
            <a:extLst>
              <a:ext uri="{FF2B5EF4-FFF2-40B4-BE49-F238E27FC236}">
                <a16:creationId xmlns:a16="http://schemas.microsoft.com/office/drawing/2014/main" id="{4CF603FC-9080-792B-1DB2-0708F612D9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1771" y="833801"/>
            <a:ext cx="9508458" cy="5190397"/>
          </a:xfrm>
          <a:prstGeom prst="rect">
            <a:avLst/>
          </a:prstGeom>
        </p:spPr>
      </p:pic>
    </p:spTree>
    <p:extLst>
      <p:ext uri="{BB962C8B-B14F-4D97-AF65-F5344CB8AC3E}">
        <p14:creationId xmlns:p14="http://schemas.microsoft.com/office/powerpoint/2010/main" val="3245112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19F741ED-EF4D-4F2A-9927-9BBFC9579C04}"/>
              </a:ext>
            </a:extLst>
          </p:cNvPr>
          <p:cNvPicPr>
            <a:picLocks noChangeAspect="1"/>
          </p:cNvPicPr>
          <p:nvPr/>
        </p:nvPicPr>
        <p:blipFill>
          <a:blip r:embed="rId2"/>
          <a:stretch>
            <a:fillRect/>
          </a:stretch>
        </p:blipFill>
        <p:spPr>
          <a:xfrm>
            <a:off x="875239" y="1485900"/>
            <a:ext cx="10181864" cy="3535680"/>
          </a:xfrm>
          <a:prstGeom prst="rect">
            <a:avLst/>
          </a:prstGeom>
        </p:spPr>
      </p:pic>
      <p:sp>
        <p:nvSpPr>
          <p:cNvPr id="2" name="楕円 1">
            <a:extLst>
              <a:ext uri="{FF2B5EF4-FFF2-40B4-BE49-F238E27FC236}">
                <a16:creationId xmlns:a16="http://schemas.microsoft.com/office/drawing/2014/main" id="{DC58C4F5-B0CE-18B5-6EE2-DAADF0DD4427}"/>
              </a:ext>
            </a:extLst>
          </p:cNvPr>
          <p:cNvSpPr/>
          <p:nvPr/>
        </p:nvSpPr>
        <p:spPr>
          <a:xfrm>
            <a:off x="1446962" y="3067844"/>
            <a:ext cx="482321" cy="4320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 name="直線コネクタ 4">
            <a:extLst>
              <a:ext uri="{FF2B5EF4-FFF2-40B4-BE49-F238E27FC236}">
                <a16:creationId xmlns:a16="http://schemas.microsoft.com/office/drawing/2014/main" id="{1FA7B6ED-06CC-4089-CEFA-F9F5278F4F5A}"/>
              </a:ext>
            </a:extLst>
          </p:cNvPr>
          <p:cNvCxnSpPr>
            <a:cxnSpLocks/>
          </p:cNvCxnSpPr>
          <p:nvPr/>
        </p:nvCxnSpPr>
        <p:spPr>
          <a:xfrm>
            <a:off x="5966171" y="3979147"/>
            <a:ext cx="82651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B972B9B0-9BDA-A8AD-D22C-8DFB71BF59FD}"/>
              </a:ext>
            </a:extLst>
          </p:cNvPr>
          <p:cNvSpPr txBox="1"/>
          <p:nvPr/>
        </p:nvSpPr>
        <p:spPr>
          <a:xfrm>
            <a:off x="8181871" y="3599765"/>
            <a:ext cx="2143657" cy="369332"/>
          </a:xfrm>
          <a:prstGeom prst="rect">
            <a:avLst/>
          </a:prstGeom>
          <a:noFill/>
        </p:spPr>
        <p:txBody>
          <a:bodyPr wrap="square">
            <a:spAutoFit/>
          </a:bodyPr>
          <a:lstStyle/>
          <a:p>
            <a:r>
              <a:rPr lang="ja-JP" altLang="en-US" b="1" dirty="0">
                <a:solidFill>
                  <a:srgbClr val="0070C0"/>
                </a:solidFill>
                <a:latin typeface="Helvetica" panose="020B0604020202020204" pitchFamily="34" charset="0"/>
              </a:rPr>
              <a:t>⇒　すべて対象</a:t>
            </a:r>
            <a:endParaRPr lang="ja-JP" altLang="en-US" b="1" dirty="0">
              <a:solidFill>
                <a:srgbClr val="0070C0"/>
              </a:solidFill>
            </a:endParaRPr>
          </a:p>
        </p:txBody>
      </p:sp>
      <p:cxnSp>
        <p:nvCxnSpPr>
          <p:cNvPr id="9" name="直線コネクタ 8">
            <a:extLst>
              <a:ext uri="{FF2B5EF4-FFF2-40B4-BE49-F238E27FC236}">
                <a16:creationId xmlns:a16="http://schemas.microsoft.com/office/drawing/2014/main" id="{06922CBB-FCF3-69D4-7438-DD5C5B8197A1}"/>
              </a:ext>
            </a:extLst>
          </p:cNvPr>
          <p:cNvCxnSpPr>
            <a:cxnSpLocks/>
          </p:cNvCxnSpPr>
          <p:nvPr/>
        </p:nvCxnSpPr>
        <p:spPr>
          <a:xfrm>
            <a:off x="4802237" y="4453094"/>
            <a:ext cx="82651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ECDFEBC5-18F7-22A2-FB4C-EEFAAB1D18C6}"/>
              </a:ext>
            </a:extLst>
          </p:cNvPr>
          <p:cNvSpPr txBox="1"/>
          <p:nvPr/>
        </p:nvSpPr>
        <p:spPr>
          <a:xfrm>
            <a:off x="6800339" y="4092509"/>
            <a:ext cx="2763064" cy="369332"/>
          </a:xfrm>
          <a:prstGeom prst="rect">
            <a:avLst/>
          </a:prstGeom>
          <a:noFill/>
        </p:spPr>
        <p:txBody>
          <a:bodyPr wrap="square">
            <a:spAutoFit/>
          </a:bodyPr>
          <a:lstStyle/>
          <a:p>
            <a:r>
              <a:rPr lang="ja-JP" altLang="en-US" b="1" dirty="0">
                <a:solidFill>
                  <a:srgbClr val="0070C0"/>
                </a:solidFill>
                <a:latin typeface="Helvetica" panose="020B0604020202020204" pitchFamily="34" charset="0"/>
              </a:rPr>
              <a:t>⇒　リスク分析後に行う</a:t>
            </a:r>
            <a:endParaRPr lang="ja-JP" altLang="en-US" b="1" dirty="0">
              <a:solidFill>
                <a:srgbClr val="0070C0"/>
              </a:solidFill>
            </a:endParaRPr>
          </a:p>
        </p:txBody>
      </p:sp>
      <p:cxnSp>
        <p:nvCxnSpPr>
          <p:cNvPr id="11" name="直線コネクタ 10">
            <a:extLst>
              <a:ext uri="{FF2B5EF4-FFF2-40B4-BE49-F238E27FC236}">
                <a16:creationId xmlns:a16="http://schemas.microsoft.com/office/drawing/2014/main" id="{7800370E-21EC-053D-1D92-C81062F153F3}"/>
              </a:ext>
            </a:extLst>
          </p:cNvPr>
          <p:cNvCxnSpPr>
            <a:cxnSpLocks/>
          </p:cNvCxnSpPr>
          <p:nvPr/>
        </p:nvCxnSpPr>
        <p:spPr>
          <a:xfrm>
            <a:off x="6318818" y="4984736"/>
            <a:ext cx="82651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49A90566-979F-EAC5-2A31-A4C283D9F35C}"/>
              </a:ext>
            </a:extLst>
          </p:cNvPr>
          <p:cNvSpPr txBox="1"/>
          <p:nvPr/>
        </p:nvSpPr>
        <p:spPr>
          <a:xfrm>
            <a:off x="6800338" y="5059698"/>
            <a:ext cx="3780575" cy="369332"/>
          </a:xfrm>
          <a:prstGeom prst="rect">
            <a:avLst/>
          </a:prstGeom>
          <a:noFill/>
        </p:spPr>
        <p:txBody>
          <a:bodyPr wrap="square">
            <a:spAutoFit/>
          </a:bodyPr>
          <a:lstStyle/>
          <a:p>
            <a:r>
              <a:rPr lang="ja-JP" altLang="en-US" b="1" dirty="0">
                <a:solidFill>
                  <a:srgbClr val="0070C0"/>
                </a:solidFill>
                <a:latin typeface="Helvetica" panose="020B0604020202020204" pitchFamily="34" charset="0"/>
              </a:rPr>
              <a:t>⇒　リスク対応プロセスで行う</a:t>
            </a:r>
            <a:endParaRPr lang="ja-JP" altLang="en-US" b="1" dirty="0">
              <a:solidFill>
                <a:srgbClr val="0070C0"/>
              </a:solidFill>
            </a:endParaRPr>
          </a:p>
        </p:txBody>
      </p:sp>
    </p:spTree>
    <p:extLst>
      <p:ext uri="{BB962C8B-B14F-4D97-AF65-F5344CB8AC3E}">
        <p14:creationId xmlns:p14="http://schemas.microsoft.com/office/powerpoint/2010/main" val="763104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descr="テキスト&#10;&#10;自動的に生成された説明">
            <a:extLst>
              <a:ext uri="{FF2B5EF4-FFF2-40B4-BE49-F238E27FC236}">
                <a16:creationId xmlns:a16="http://schemas.microsoft.com/office/drawing/2014/main" id="{4CF603FC-9080-792B-1DB2-0708F612D9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1771" y="833801"/>
            <a:ext cx="9508458" cy="5190397"/>
          </a:xfrm>
          <a:prstGeom prst="rect">
            <a:avLst/>
          </a:prstGeom>
        </p:spPr>
      </p:pic>
      <p:sp>
        <p:nvSpPr>
          <p:cNvPr id="2" name="楕円 1">
            <a:extLst>
              <a:ext uri="{FF2B5EF4-FFF2-40B4-BE49-F238E27FC236}">
                <a16:creationId xmlns:a16="http://schemas.microsoft.com/office/drawing/2014/main" id="{EF4D7177-47E7-0ABF-129E-F368826F2F09}"/>
              </a:ext>
            </a:extLst>
          </p:cNvPr>
          <p:cNvSpPr/>
          <p:nvPr/>
        </p:nvSpPr>
        <p:spPr>
          <a:xfrm>
            <a:off x="1868997" y="2357600"/>
            <a:ext cx="482321" cy="4320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テキスト ボックス 2">
            <a:extLst>
              <a:ext uri="{FF2B5EF4-FFF2-40B4-BE49-F238E27FC236}">
                <a16:creationId xmlns:a16="http://schemas.microsoft.com/office/drawing/2014/main" id="{A54E369D-E094-88E9-5FC8-AC6ECC6C0763}"/>
              </a:ext>
            </a:extLst>
          </p:cNvPr>
          <p:cNvSpPr txBox="1"/>
          <p:nvPr/>
        </p:nvSpPr>
        <p:spPr>
          <a:xfrm>
            <a:off x="5870749" y="3713425"/>
            <a:ext cx="1534886" cy="369332"/>
          </a:xfrm>
          <a:prstGeom prst="rect">
            <a:avLst/>
          </a:prstGeom>
          <a:noFill/>
        </p:spPr>
        <p:txBody>
          <a:bodyPr wrap="square">
            <a:spAutoFit/>
          </a:bodyPr>
          <a:lstStyle/>
          <a:p>
            <a:r>
              <a:rPr lang="ja-JP" altLang="en-US" b="1" dirty="0">
                <a:solidFill>
                  <a:srgbClr val="0070C0"/>
                </a:solidFill>
              </a:rPr>
              <a:t>⇒ 請負契約</a:t>
            </a:r>
          </a:p>
        </p:txBody>
      </p:sp>
      <p:sp>
        <p:nvSpPr>
          <p:cNvPr id="5" name="テキスト ボックス 4">
            <a:extLst>
              <a:ext uri="{FF2B5EF4-FFF2-40B4-BE49-F238E27FC236}">
                <a16:creationId xmlns:a16="http://schemas.microsoft.com/office/drawing/2014/main" id="{D3C6A2E0-5042-A296-9107-AB020F86AB5B}"/>
              </a:ext>
            </a:extLst>
          </p:cNvPr>
          <p:cNvSpPr txBox="1"/>
          <p:nvPr/>
        </p:nvSpPr>
        <p:spPr>
          <a:xfrm>
            <a:off x="6334648" y="4684145"/>
            <a:ext cx="1534886" cy="369332"/>
          </a:xfrm>
          <a:prstGeom prst="rect">
            <a:avLst/>
          </a:prstGeom>
          <a:noFill/>
        </p:spPr>
        <p:txBody>
          <a:bodyPr wrap="square">
            <a:spAutoFit/>
          </a:bodyPr>
          <a:lstStyle/>
          <a:p>
            <a:r>
              <a:rPr lang="ja-JP" altLang="en-US" b="1" dirty="0">
                <a:solidFill>
                  <a:srgbClr val="0070C0"/>
                </a:solidFill>
              </a:rPr>
              <a:t>⇒ 請負契約</a:t>
            </a:r>
          </a:p>
        </p:txBody>
      </p:sp>
      <p:sp>
        <p:nvSpPr>
          <p:cNvPr id="6" name="テキスト ボックス 5">
            <a:extLst>
              <a:ext uri="{FF2B5EF4-FFF2-40B4-BE49-F238E27FC236}">
                <a16:creationId xmlns:a16="http://schemas.microsoft.com/office/drawing/2014/main" id="{A3507E1C-A886-5C33-26FA-EDE9F035C978}"/>
              </a:ext>
            </a:extLst>
          </p:cNvPr>
          <p:cNvSpPr txBox="1"/>
          <p:nvPr/>
        </p:nvSpPr>
        <p:spPr>
          <a:xfrm>
            <a:off x="4561113" y="5654866"/>
            <a:ext cx="2844521" cy="369332"/>
          </a:xfrm>
          <a:prstGeom prst="rect">
            <a:avLst/>
          </a:prstGeom>
          <a:noFill/>
        </p:spPr>
        <p:txBody>
          <a:bodyPr wrap="square">
            <a:spAutoFit/>
          </a:bodyPr>
          <a:lstStyle/>
          <a:p>
            <a:r>
              <a:rPr lang="ja-JP" altLang="en-US" b="1" dirty="0">
                <a:solidFill>
                  <a:srgbClr val="0070C0"/>
                </a:solidFill>
              </a:rPr>
              <a:t>⇒ 請負契約（客先常駐）</a:t>
            </a:r>
          </a:p>
        </p:txBody>
      </p:sp>
    </p:spTree>
    <p:extLst>
      <p:ext uri="{BB962C8B-B14F-4D97-AF65-F5344CB8AC3E}">
        <p14:creationId xmlns:p14="http://schemas.microsoft.com/office/powerpoint/2010/main" val="5811025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文字の書かれた紙&#10;&#10;中程度の精度で自動的に生成された説明">
            <a:extLst>
              <a:ext uri="{FF2B5EF4-FFF2-40B4-BE49-F238E27FC236}">
                <a16:creationId xmlns:a16="http://schemas.microsoft.com/office/drawing/2014/main" id="{259BE1AE-EBF7-62B6-D0B4-E79F85F6C0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8697" y="705785"/>
            <a:ext cx="9474605" cy="5446429"/>
          </a:xfrm>
          <a:prstGeom prst="rect">
            <a:avLst/>
          </a:prstGeom>
        </p:spPr>
      </p:pic>
    </p:spTree>
    <p:extLst>
      <p:ext uri="{BB962C8B-B14F-4D97-AF65-F5344CB8AC3E}">
        <p14:creationId xmlns:p14="http://schemas.microsoft.com/office/powerpoint/2010/main" val="22554786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文字の書かれた紙&#10;&#10;中程度の精度で自動的に生成された説明">
            <a:extLst>
              <a:ext uri="{FF2B5EF4-FFF2-40B4-BE49-F238E27FC236}">
                <a16:creationId xmlns:a16="http://schemas.microsoft.com/office/drawing/2014/main" id="{259BE1AE-EBF7-62B6-D0B4-E79F85F6C0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8697" y="705785"/>
            <a:ext cx="9474605" cy="5446429"/>
          </a:xfrm>
          <a:prstGeom prst="rect">
            <a:avLst/>
          </a:prstGeom>
        </p:spPr>
      </p:pic>
      <p:sp>
        <p:nvSpPr>
          <p:cNvPr id="2" name="楕円 1">
            <a:extLst>
              <a:ext uri="{FF2B5EF4-FFF2-40B4-BE49-F238E27FC236}">
                <a16:creationId xmlns:a16="http://schemas.microsoft.com/office/drawing/2014/main" id="{3D354185-D5B6-1773-1E1B-34EF3D50E38E}"/>
              </a:ext>
            </a:extLst>
          </p:cNvPr>
          <p:cNvSpPr/>
          <p:nvPr/>
        </p:nvSpPr>
        <p:spPr>
          <a:xfrm>
            <a:off x="1798659" y="2548519"/>
            <a:ext cx="482321" cy="4320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 name="直線コネクタ 3">
            <a:extLst>
              <a:ext uri="{FF2B5EF4-FFF2-40B4-BE49-F238E27FC236}">
                <a16:creationId xmlns:a16="http://schemas.microsoft.com/office/drawing/2014/main" id="{ECE03F3A-96B9-C7AF-CA79-BB139F68887B}"/>
              </a:ext>
            </a:extLst>
          </p:cNvPr>
          <p:cNvCxnSpPr>
            <a:cxnSpLocks/>
          </p:cNvCxnSpPr>
          <p:nvPr/>
        </p:nvCxnSpPr>
        <p:spPr>
          <a:xfrm flipH="1">
            <a:off x="3908808" y="4312418"/>
            <a:ext cx="458204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EE39259B-E09C-F942-73C7-A50F442C1A34}"/>
              </a:ext>
            </a:extLst>
          </p:cNvPr>
          <p:cNvCxnSpPr>
            <a:cxnSpLocks/>
          </p:cNvCxnSpPr>
          <p:nvPr/>
        </p:nvCxnSpPr>
        <p:spPr>
          <a:xfrm flipH="1">
            <a:off x="8068826" y="4766268"/>
            <a:ext cx="207163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BCEC8ED8-D7CD-5624-E449-3E12246B9CE3}"/>
              </a:ext>
            </a:extLst>
          </p:cNvPr>
          <p:cNvCxnSpPr>
            <a:cxnSpLocks/>
          </p:cNvCxnSpPr>
          <p:nvPr/>
        </p:nvCxnSpPr>
        <p:spPr>
          <a:xfrm flipH="1">
            <a:off x="2202263" y="5179925"/>
            <a:ext cx="531390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364E07A1-5998-5F73-8A06-1969D6BEF49B}"/>
              </a:ext>
            </a:extLst>
          </p:cNvPr>
          <p:cNvCxnSpPr>
            <a:cxnSpLocks/>
          </p:cNvCxnSpPr>
          <p:nvPr/>
        </p:nvCxnSpPr>
        <p:spPr>
          <a:xfrm flipH="1">
            <a:off x="5948624" y="5613678"/>
            <a:ext cx="3739662"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67197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文字の書かれた紙&#10;&#10;中程度の精度で自動的に生成された説明">
            <a:extLst>
              <a:ext uri="{FF2B5EF4-FFF2-40B4-BE49-F238E27FC236}">
                <a16:creationId xmlns:a16="http://schemas.microsoft.com/office/drawing/2014/main" id="{44745A67-6658-069F-6773-FB08C8ED71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5089" y="1189110"/>
            <a:ext cx="10044725" cy="4479780"/>
          </a:xfrm>
          <a:prstGeom prst="rect">
            <a:avLst/>
          </a:prstGeom>
        </p:spPr>
      </p:pic>
    </p:spTree>
    <p:extLst>
      <p:ext uri="{BB962C8B-B14F-4D97-AF65-F5344CB8AC3E}">
        <p14:creationId xmlns:p14="http://schemas.microsoft.com/office/powerpoint/2010/main" val="372810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文字の書かれた紙&#10;&#10;中程度の精度で自動的に生成された説明">
            <a:extLst>
              <a:ext uri="{FF2B5EF4-FFF2-40B4-BE49-F238E27FC236}">
                <a16:creationId xmlns:a16="http://schemas.microsoft.com/office/drawing/2014/main" id="{44745A67-6658-069F-6773-FB08C8ED71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5089" y="1189110"/>
            <a:ext cx="10044725" cy="4479780"/>
          </a:xfrm>
          <a:prstGeom prst="rect">
            <a:avLst/>
          </a:prstGeom>
        </p:spPr>
      </p:pic>
      <p:sp>
        <p:nvSpPr>
          <p:cNvPr id="2" name="楕円 1">
            <a:extLst>
              <a:ext uri="{FF2B5EF4-FFF2-40B4-BE49-F238E27FC236}">
                <a16:creationId xmlns:a16="http://schemas.microsoft.com/office/drawing/2014/main" id="{42F6EEC2-6134-72E4-F710-71823C9B5B6C}"/>
              </a:ext>
            </a:extLst>
          </p:cNvPr>
          <p:cNvSpPr/>
          <p:nvPr/>
        </p:nvSpPr>
        <p:spPr>
          <a:xfrm>
            <a:off x="1537402" y="4688818"/>
            <a:ext cx="482321" cy="4320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テキスト ボックス 4">
            <a:extLst>
              <a:ext uri="{FF2B5EF4-FFF2-40B4-BE49-F238E27FC236}">
                <a16:creationId xmlns:a16="http://schemas.microsoft.com/office/drawing/2014/main" id="{45985F10-738A-F494-350E-887A6716F9F1}"/>
              </a:ext>
            </a:extLst>
          </p:cNvPr>
          <p:cNvSpPr txBox="1"/>
          <p:nvPr/>
        </p:nvSpPr>
        <p:spPr>
          <a:xfrm>
            <a:off x="1396722" y="3087915"/>
            <a:ext cx="9643092" cy="923330"/>
          </a:xfrm>
          <a:prstGeom prst="rect">
            <a:avLst/>
          </a:prstGeom>
          <a:solidFill>
            <a:schemeClr val="bg1"/>
          </a:solidFill>
        </p:spPr>
        <p:txBody>
          <a:bodyPr wrap="square">
            <a:spAutoFit/>
          </a:bodyPr>
          <a:lstStyle/>
          <a:p>
            <a:r>
              <a:rPr lang="ja-JP" altLang="en-US" b="1" dirty="0">
                <a:solidFill>
                  <a:srgbClr val="0070C0"/>
                </a:solidFill>
              </a:rPr>
              <a:t>コントロールトータルのチェックとは、コンピューターで入力されたデータの項目について、処理する前に別の方法で合計した値と、処理後の合計値を比較して入力ミスなどを確認する手法です。</a:t>
            </a:r>
          </a:p>
        </p:txBody>
      </p:sp>
      <p:cxnSp>
        <p:nvCxnSpPr>
          <p:cNvPr id="6" name="直線コネクタ 5">
            <a:extLst>
              <a:ext uri="{FF2B5EF4-FFF2-40B4-BE49-F238E27FC236}">
                <a16:creationId xmlns:a16="http://schemas.microsoft.com/office/drawing/2014/main" id="{5054EDF1-3996-E25E-CEDF-2130BCD7CBC9}"/>
              </a:ext>
            </a:extLst>
          </p:cNvPr>
          <p:cNvCxnSpPr>
            <a:cxnSpLocks/>
          </p:cNvCxnSpPr>
          <p:nvPr/>
        </p:nvCxnSpPr>
        <p:spPr>
          <a:xfrm flipH="1">
            <a:off x="5385916" y="5120897"/>
            <a:ext cx="366764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81541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自動的に生成された説明">
            <a:extLst>
              <a:ext uri="{FF2B5EF4-FFF2-40B4-BE49-F238E27FC236}">
                <a16:creationId xmlns:a16="http://schemas.microsoft.com/office/drawing/2014/main" id="{1445E2BD-C0A4-E5F5-CDFB-765281198E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3018" y="1103301"/>
            <a:ext cx="9965964" cy="4651397"/>
          </a:xfrm>
          <a:prstGeom prst="rect">
            <a:avLst/>
          </a:prstGeom>
        </p:spPr>
      </p:pic>
    </p:spTree>
    <p:extLst>
      <p:ext uri="{BB962C8B-B14F-4D97-AF65-F5344CB8AC3E}">
        <p14:creationId xmlns:p14="http://schemas.microsoft.com/office/powerpoint/2010/main" val="6559438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自動的に生成された説明">
            <a:extLst>
              <a:ext uri="{FF2B5EF4-FFF2-40B4-BE49-F238E27FC236}">
                <a16:creationId xmlns:a16="http://schemas.microsoft.com/office/drawing/2014/main" id="{1445E2BD-C0A4-E5F5-CDFB-765281198E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3018" y="1103301"/>
            <a:ext cx="9965964" cy="4651397"/>
          </a:xfrm>
          <a:prstGeom prst="rect">
            <a:avLst/>
          </a:prstGeom>
        </p:spPr>
      </p:pic>
      <p:sp>
        <p:nvSpPr>
          <p:cNvPr id="2" name="楕円 1">
            <a:extLst>
              <a:ext uri="{FF2B5EF4-FFF2-40B4-BE49-F238E27FC236}">
                <a16:creationId xmlns:a16="http://schemas.microsoft.com/office/drawing/2014/main" id="{38ABCC6A-19C8-6A2A-CC22-6C6F1F0CCB32}"/>
              </a:ext>
            </a:extLst>
          </p:cNvPr>
          <p:cNvSpPr/>
          <p:nvPr/>
        </p:nvSpPr>
        <p:spPr>
          <a:xfrm>
            <a:off x="1688127" y="5241477"/>
            <a:ext cx="482321" cy="4320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テキスト ボックス 6">
            <a:extLst>
              <a:ext uri="{FF2B5EF4-FFF2-40B4-BE49-F238E27FC236}">
                <a16:creationId xmlns:a16="http://schemas.microsoft.com/office/drawing/2014/main" id="{6F1EC550-46DB-B489-B5B7-FA2678DA2DF1}"/>
              </a:ext>
            </a:extLst>
          </p:cNvPr>
          <p:cNvSpPr txBox="1"/>
          <p:nvPr/>
        </p:nvSpPr>
        <p:spPr>
          <a:xfrm>
            <a:off x="4463981" y="5726309"/>
            <a:ext cx="6094324" cy="261610"/>
          </a:xfrm>
          <a:prstGeom prst="rect">
            <a:avLst/>
          </a:prstGeom>
          <a:noFill/>
        </p:spPr>
        <p:txBody>
          <a:bodyPr wrap="square">
            <a:spAutoFit/>
          </a:bodyPr>
          <a:lstStyle/>
          <a:p>
            <a:r>
              <a:rPr lang="ja-JP" altLang="en-US" sz="1100" dirty="0"/>
              <a:t>（参照）</a:t>
            </a:r>
            <a:r>
              <a:rPr lang="en-US" altLang="ja-JP" sz="1100" dirty="0"/>
              <a:t>https://www.fsa.go.jp/singi/singi_kigyou/kijun/20191206_naibutousei_kansa.pdf</a:t>
            </a:r>
            <a:endParaRPr lang="ja-JP" altLang="en-US" sz="1100" dirty="0"/>
          </a:p>
        </p:txBody>
      </p:sp>
      <p:sp>
        <p:nvSpPr>
          <p:cNvPr id="8" name="テキスト ボックス 7">
            <a:extLst>
              <a:ext uri="{FF2B5EF4-FFF2-40B4-BE49-F238E27FC236}">
                <a16:creationId xmlns:a16="http://schemas.microsoft.com/office/drawing/2014/main" id="{0C9480C5-FB83-7BC7-4A4C-4463E7C44D2C}"/>
              </a:ext>
            </a:extLst>
          </p:cNvPr>
          <p:cNvSpPr txBox="1"/>
          <p:nvPr/>
        </p:nvSpPr>
        <p:spPr>
          <a:xfrm>
            <a:off x="7890468" y="3502409"/>
            <a:ext cx="1534886" cy="369332"/>
          </a:xfrm>
          <a:prstGeom prst="rect">
            <a:avLst/>
          </a:prstGeom>
          <a:noFill/>
        </p:spPr>
        <p:txBody>
          <a:bodyPr wrap="square">
            <a:spAutoFit/>
          </a:bodyPr>
          <a:lstStyle/>
          <a:p>
            <a:r>
              <a:rPr lang="ja-JP" altLang="en-US" b="1" dirty="0">
                <a:solidFill>
                  <a:srgbClr val="0070C0"/>
                </a:solidFill>
              </a:rPr>
              <a:t>⇒ 統制環境</a:t>
            </a:r>
          </a:p>
        </p:txBody>
      </p:sp>
      <p:sp>
        <p:nvSpPr>
          <p:cNvPr id="9" name="テキスト ボックス 8">
            <a:extLst>
              <a:ext uri="{FF2B5EF4-FFF2-40B4-BE49-F238E27FC236}">
                <a16:creationId xmlns:a16="http://schemas.microsoft.com/office/drawing/2014/main" id="{199366FE-E66D-8411-81B7-B57BDA159592}"/>
              </a:ext>
            </a:extLst>
          </p:cNvPr>
          <p:cNvSpPr txBox="1"/>
          <p:nvPr/>
        </p:nvSpPr>
        <p:spPr>
          <a:xfrm>
            <a:off x="7998487" y="4045020"/>
            <a:ext cx="2652765" cy="369332"/>
          </a:xfrm>
          <a:prstGeom prst="rect">
            <a:avLst/>
          </a:prstGeom>
          <a:noFill/>
        </p:spPr>
        <p:txBody>
          <a:bodyPr wrap="square">
            <a:spAutoFit/>
          </a:bodyPr>
          <a:lstStyle/>
          <a:p>
            <a:r>
              <a:rPr lang="ja-JP" altLang="en-US" b="1" dirty="0">
                <a:solidFill>
                  <a:srgbClr val="0070C0"/>
                </a:solidFill>
              </a:rPr>
              <a:t>⇒ リスクの評価と対応</a:t>
            </a:r>
          </a:p>
        </p:txBody>
      </p:sp>
      <p:sp>
        <p:nvSpPr>
          <p:cNvPr id="10" name="テキスト ボックス 9">
            <a:extLst>
              <a:ext uri="{FF2B5EF4-FFF2-40B4-BE49-F238E27FC236}">
                <a16:creationId xmlns:a16="http://schemas.microsoft.com/office/drawing/2014/main" id="{1683651C-8C0E-1CED-D95A-F1885E2BAC68}"/>
              </a:ext>
            </a:extLst>
          </p:cNvPr>
          <p:cNvSpPr txBox="1"/>
          <p:nvPr/>
        </p:nvSpPr>
        <p:spPr>
          <a:xfrm>
            <a:off x="7668566" y="4814366"/>
            <a:ext cx="2652765" cy="369332"/>
          </a:xfrm>
          <a:prstGeom prst="rect">
            <a:avLst/>
          </a:prstGeom>
          <a:noFill/>
        </p:spPr>
        <p:txBody>
          <a:bodyPr wrap="square">
            <a:spAutoFit/>
          </a:bodyPr>
          <a:lstStyle/>
          <a:p>
            <a:r>
              <a:rPr lang="ja-JP" altLang="en-US" b="1" dirty="0">
                <a:solidFill>
                  <a:srgbClr val="0070C0"/>
                </a:solidFill>
              </a:rPr>
              <a:t>⇒ モニタリング</a:t>
            </a:r>
          </a:p>
        </p:txBody>
      </p:sp>
    </p:spTree>
    <p:extLst>
      <p:ext uri="{BB962C8B-B14F-4D97-AF65-F5344CB8AC3E}">
        <p14:creationId xmlns:p14="http://schemas.microsoft.com/office/powerpoint/2010/main" val="15389382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自動的に生成された説明">
            <a:extLst>
              <a:ext uri="{FF2B5EF4-FFF2-40B4-BE49-F238E27FC236}">
                <a16:creationId xmlns:a16="http://schemas.microsoft.com/office/drawing/2014/main" id="{C9CA254A-8E0F-59B6-8608-5D25B04E7B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521" y="2059204"/>
            <a:ext cx="10216958" cy="2739591"/>
          </a:xfrm>
          <a:prstGeom prst="rect">
            <a:avLst/>
          </a:prstGeom>
        </p:spPr>
      </p:pic>
    </p:spTree>
    <p:extLst>
      <p:ext uri="{BB962C8B-B14F-4D97-AF65-F5344CB8AC3E}">
        <p14:creationId xmlns:p14="http://schemas.microsoft.com/office/powerpoint/2010/main" val="15027015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自動的に生成された説明">
            <a:extLst>
              <a:ext uri="{FF2B5EF4-FFF2-40B4-BE49-F238E27FC236}">
                <a16:creationId xmlns:a16="http://schemas.microsoft.com/office/drawing/2014/main" id="{C9CA254A-8E0F-59B6-8608-5D25B04E7B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521" y="2059204"/>
            <a:ext cx="10216958" cy="2739591"/>
          </a:xfrm>
          <a:prstGeom prst="rect">
            <a:avLst/>
          </a:prstGeom>
        </p:spPr>
      </p:pic>
      <p:sp>
        <p:nvSpPr>
          <p:cNvPr id="2" name="楕円 1">
            <a:extLst>
              <a:ext uri="{FF2B5EF4-FFF2-40B4-BE49-F238E27FC236}">
                <a16:creationId xmlns:a16="http://schemas.microsoft.com/office/drawing/2014/main" id="{9499761C-4EA8-29E0-45C8-89807B75DCF5}"/>
              </a:ext>
            </a:extLst>
          </p:cNvPr>
          <p:cNvSpPr/>
          <p:nvPr/>
        </p:nvSpPr>
        <p:spPr>
          <a:xfrm>
            <a:off x="6270175" y="3683982"/>
            <a:ext cx="482321" cy="4320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1220492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744CFD98-B729-C6D0-00F2-7F785206A54F}"/>
              </a:ext>
            </a:extLst>
          </p:cNvPr>
          <p:cNvSpPr txBox="1"/>
          <p:nvPr/>
        </p:nvSpPr>
        <p:spPr>
          <a:xfrm>
            <a:off x="894303" y="1228397"/>
            <a:ext cx="10701495" cy="4401205"/>
          </a:xfrm>
          <a:prstGeom prst="rect">
            <a:avLst/>
          </a:prstGeom>
          <a:noFill/>
        </p:spPr>
        <p:txBody>
          <a:bodyPr wrap="square" rtlCol="0">
            <a:spAutoFit/>
          </a:bodyPr>
          <a:lstStyle/>
          <a:p>
            <a:r>
              <a:rPr lang="ja-JP" altLang="en-US" sz="2800" b="1" i="0" dirty="0">
                <a:solidFill>
                  <a:srgbClr val="0070C0"/>
                </a:solidFill>
                <a:effectLst/>
                <a:latin typeface="Helvetica" panose="020B0604020202020204" pitchFamily="34" charset="0"/>
              </a:rPr>
              <a:t>・インタビュー法</a:t>
            </a:r>
            <a:endParaRPr lang="en-US" altLang="ja-JP" sz="2800" b="1" i="0" dirty="0">
              <a:solidFill>
                <a:srgbClr val="0070C0"/>
              </a:solidFill>
              <a:effectLst/>
              <a:latin typeface="Helvetica" panose="020B0604020202020204" pitchFamily="34" charset="0"/>
            </a:endParaRPr>
          </a:p>
          <a:p>
            <a:r>
              <a:rPr lang="ja-JP" altLang="en-US" sz="2800" b="0" i="0" dirty="0">
                <a:solidFill>
                  <a:srgbClr val="090909"/>
                </a:solidFill>
                <a:effectLst/>
                <a:latin typeface="Helvetica" panose="020B0604020202020204" pitchFamily="34" charset="0"/>
              </a:rPr>
              <a:t>システム監査人が、監査対象へ直接口頭で問い合わせる手法</a:t>
            </a:r>
            <a:endParaRPr lang="en-US" altLang="ja-JP" sz="2800" b="0" i="0" dirty="0">
              <a:solidFill>
                <a:srgbClr val="090909"/>
              </a:solidFill>
              <a:effectLst/>
              <a:latin typeface="Helvetica" panose="020B0604020202020204" pitchFamily="34" charset="0"/>
            </a:endParaRPr>
          </a:p>
          <a:p>
            <a:endParaRPr kumimoji="1" lang="en-US" altLang="ja-JP" sz="2800" dirty="0">
              <a:solidFill>
                <a:srgbClr val="090909"/>
              </a:solidFill>
              <a:latin typeface="Helvetica" panose="020B0604020202020204" pitchFamily="34" charset="0"/>
            </a:endParaRPr>
          </a:p>
          <a:p>
            <a:r>
              <a:rPr lang="ja-JP" altLang="en-US" sz="2800" b="1" dirty="0">
                <a:solidFill>
                  <a:srgbClr val="0070C0"/>
                </a:solidFill>
                <a:latin typeface="Helvetica" panose="020B0604020202020204" pitchFamily="34" charset="0"/>
              </a:rPr>
              <a:t>・監査モジュール法</a:t>
            </a:r>
            <a:endParaRPr lang="en-US" altLang="ja-JP" sz="2800" b="1" i="0" dirty="0">
              <a:solidFill>
                <a:srgbClr val="0070C0"/>
              </a:solidFill>
              <a:effectLst/>
              <a:latin typeface="Helvetica" panose="020B0604020202020204" pitchFamily="34" charset="0"/>
            </a:endParaRPr>
          </a:p>
          <a:p>
            <a:r>
              <a:rPr lang="ja-JP" altLang="en-US" sz="2800" b="0" i="0" dirty="0">
                <a:solidFill>
                  <a:srgbClr val="090909"/>
                </a:solidFill>
                <a:effectLst/>
                <a:latin typeface="Helvetica" panose="020B0604020202020204" pitchFamily="34" charset="0"/>
              </a:rPr>
              <a:t>システム内に組み込まれた監査モジュールを使ってリアルタイムの監査を行う手法</a:t>
            </a:r>
            <a:endParaRPr lang="en-US" altLang="ja-JP" sz="2800" b="0" i="0" dirty="0">
              <a:solidFill>
                <a:srgbClr val="090909"/>
              </a:solidFill>
              <a:effectLst/>
              <a:latin typeface="Helvetica" panose="020B0604020202020204" pitchFamily="34" charset="0"/>
            </a:endParaRPr>
          </a:p>
          <a:p>
            <a:endParaRPr kumimoji="1" lang="en-US" altLang="ja-JP" sz="2800" dirty="0">
              <a:solidFill>
                <a:srgbClr val="090909"/>
              </a:solidFill>
              <a:latin typeface="Helvetica" panose="020B0604020202020204" pitchFamily="34" charset="0"/>
            </a:endParaRPr>
          </a:p>
          <a:p>
            <a:r>
              <a:rPr kumimoji="1" lang="ja-JP" altLang="en-US" sz="2800" b="1" dirty="0">
                <a:solidFill>
                  <a:srgbClr val="0070C0"/>
                </a:solidFill>
                <a:latin typeface="Helvetica" panose="020B0604020202020204" pitchFamily="34" charset="0"/>
              </a:rPr>
              <a:t>・ペネトレーションテスト法</a:t>
            </a:r>
            <a:endParaRPr lang="en-US" altLang="ja-JP" sz="2800" b="1" i="0" dirty="0">
              <a:solidFill>
                <a:srgbClr val="0070C0"/>
              </a:solidFill>
              <a:effectLst/>
              <a:latin typeface="Helvetica" panose="020B0604020202020204" pitchFamily="34" charset="0"/>
            </a:endParaRPr>
          </a:p>
          <a:p>
            <a:r>
              <a:rPr lang="ja-JP" altLang="en-US" sz="2800" b="0" i="0" dirty="0">
                <a:solidFill>
                  <a:srgbClr val="090909"/>
                </a:solidFill>
                <a:effectLst/>
                <a:latin typeface="Helvetica" panose="020B0604020202020204" pitchFamily="34" charset="0"/>
              </a:rPr>
              <a:t>外部攻撃者になりすましてシステムの脆弱性を発見するための攻撃シミュレーション法</a:t>
            </a:r>
            <a:endParaRPr kumimoji="1" lang="ja-JP" altLang="en-US" sz="2800" dirty="0"/>
          </a:p>
        </p:txBody>
      </p:sp>
    </p:spTree>
    <p:extLst>
      <p:ext uri="{BB962C8B-B14F-4D97-AF65-F5344CB8AC3E}">
        <p14:creationId xmlns:p14="http://schemas.microsoft.com/office/powerpoint/2010/main" val="850847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5966F634-6AB7-9877-77BE-211FC1A6431C}"/>
              </a:ext>
            </a:extLst>
          </p:cNvPr>
          <p:cNvPicPr>
            <a:picLocks noChangeAspect="1"/>
          </p:cNvPicPr>
          <p:nvPr/>
        </p:nvPicPr>
        <p:blipFill>
          <a:blip r:embed="rId2"/>
          <a:stretch>
            <a:fillRect/>
          </a:stretch>
        </p:blipFill>
        <p:spPr>
          <a:xfrm>
            <a:off x="1852612" y="719137"/>
            <a:ext cx="8486775" cy="5419725"/>
          </a:xfrm>
          <a:prstGeom prst="rect">
            <a:avLst/>
          </a:prstGeom>
        </p:spPr>
      </p:pic>
    </p:spTree>
    <p:extLst>
      <p:ext uri="{BB962C8B-B14F-4D97-AF65-F5344CB8AC3E}">
        <p14:creationId xmlns:p14="http://schemas.microsoft.com/office/powerpoint/2010/main" val="11041206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自動的に生成された説明">
            <a:extLst>
              <a:ext uri="{FF2B5EF4-FFF2-40B4-BE49-F238E27FC236}">
                <a16:creationId xmlns:a16="http://schemas.microsoft.com/office/drawing/2014/main" id="{CEF1640D-D7F0-4244-A41A-5365080549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301" y="1743763"/>
            <a:ext cx="10015398" cy="3370474"/>
          </a:xfrm>
          <a:prstGeom prst="rect">
            <a:avLst/>
          </a:prstGeom>
        </p:spPr>
      </p:pic>
    </p:spTree>
    <p:extLst>
      <p:ext uri="{BB962C8B-B14F-4D97-AF65-F5344CB8AC3E}">
        <p14:creationId xmlns:p14="http://schemas.microsoft.com/office/powerpoint/2010/main" val="1759838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自動的に生成された説明">
            <a:extLst>
              <a:ext uri="{FF2B5EF4-FFF2-40B4-BE49-F238E27FC236}">
                <a16:creationId xmlns:a16="http://schemas.microsoft.com/office/drawing/2014/main" id="{CEF1640D-D7F0-4244-A41A-5365080549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301" y="1743763"/>
            <a:ext cx="10015398" cy="3370474"/>
          </a:xfrm>
          <a:prstGeom prst="rect">
            <a:avLst/>
          </a:prstGeom>
        </p:spPr>
      </p:pic>
      <p:sp>
        <p:nvSpPr>
          <p:cNvPr id="2" name="楕円 1">
            <a:extLst>
              <a:ext uri="{FF2B5EF4-FFF2-40B4-BE49-F238E27FC236}">
                <a16:creationId xmlns:a16="http://schemas.microsoft.com/office/drawing/2014/main" id="{3A6A2710-D41C-FB89-2BD9-D612F16CDE1E}"/>
              </a:ext>
            </a:extLst>
          </p:cNvPr>
          <p:cNvSpPr/>
          <p:nvPr/>
        </p:nvSpPr>
        <p:spPr>
          <a:xfrm>
            <a:off x="1738369" y="3449096"/>
            <a:ext cx="482321" cy="4320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37DA4861-6468-EEC0-F6E4-EBB87B5C0303}"/>
              </a:ext>
            </a:extLst>
          </p:cNvPr>
          <p:cNvSpPr txBox="1"/>
          <p:nvPr/>
        </p:nvSpPr>
        <p:spPr>
          <a:xfrm>
            <a:off x="1979529" y="2447333"/>
            <a:ext cx="6119442" cy="400110"/>
          </a:xfrm>
          <a:prstGeom prst="rect">
            <a:avLst/>
          </a:prstGeom>
          <a:noFill/>
        </p:spPr>
        <p:txBody>
          <a:bodyPr wrap="square">
            <a:spAutoFit/>
          </a:bodyPr>
          <a:lstStyle/>
          <a:p>
            <a:r>
              <a:rPr lang="ja-JP" altLang="en-US" sz="2000" b="1" dirty="0">
                <a:solidFill>
                  <a:srgbClr val="0070C0"/>
                </a:solidFill>
              </a:rPr>
              <a:t>システム監査人は主体的に改善活動を行いません</a:t>
            </a:r>
          </a:p>
        </p:txBody>
      </p:sp>
    </p:spTree>
    <p:extLst>
      <p:ext uri="{BB962C8B-B14F-4D97-AF65-F5344CB8AC3E}">
        <p14:creationId xmlns:p14="http://schemas.microsoft.com/office/powerpoint/2010/main" val="14931339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自動的に生成された説明">
            <a:extLst>
              <a:ext uri="{FF2B5EF4-FFF2-40B4-BE49-F238E27FC236}">
                <a16:creationId xmlns:a16="http://schemas.microsoft.com/office/drawing/2014/main" id="{4BC700CA-560A-75FB-78B1-8AB5EED956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966" y="1774383"/>
            <a:ext cx="10578068" cy="3309233"/>
          </a:xfrm>
          <a:prstGeom prst="rect">
            <a:avLst/>
          </a:prstGeom>
        </p:spPr>
      </p:pic>
    </p:spTree>
    <p:extLst>
      <p:ext uri="{BB962C8B-B14F-4D97-AF65-F5344CB8AC3E}">
        <p14:creationId xmlns:p14="http://schemas.microsoft.com/office/powerpoint/2010/main" val="36797404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自動的に生成された説明">
            <a:extLst>
              <a:ext uri="{FF2B5EF4-FFF2-40B4-BE49-F238E27FC236}">
                <a16:creationId xmlns:a16="http://schemas.microsoft.com/office/drawing/2014/main" id="{4BC700CA-560A-75FB-78B1-8AB5EED956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966" y="1774383"/>
            <a:ext cx="10578068" cy="3309233"/>
          </a:xfrm>
          <a:prstGeom prst="rect">
            <a:avLst/>
          </a:prstGeom>
        </p:spPr>
      </p:pic>
      <p:sp>
        <p:nvSpPr>
          <p:cNvPr id="2" name="楕円 1">
            <a:extLst>
              <a:ext uri="{FF2B5EF4-FFF2-40B4-BE49-F238E27FC236}">
                <a16:creationId xmlns:a16="http://schemas.microsoft.com/office/drawing/2014/main" id="{E78D78A7-3604-ED26-852E-3A4562098CFE}"/>
              </a:ext>
            </a:extLst>
          </p:cNvPr>
          <p:cNvSpPr/>
          <p:nvPr/>
        </p:nvSpPr>
        <p:spPr>
          <a:xfrm>
            <a:off x="1497209" y="3931418"/>
            <a:ext cx="482321" cy="4320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9144023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ーブル が含まれている画像&#10;&#10;自動的に生成された説明">
            <a:extLst>
              <a:ext uri="{FF2B5EF4-FFF2-40B4-BE49-F238E27FC236}">
                <a16:creationId xmlns:a16="http://schemas.microsoft.com/office/drawing/2014/main" id="{1E9232DE-B710-7D33-FDD8-A376FF7FEF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460" y="778849"/>
            <a:ext cx="9662654" cy="5300302"/>
          </a:xfrm>
          <a:prstGeom prst="rect">
            <a:avLst/>
          </a:prstGeom>
        </p:spPr>
      </p:pic>
    </p:spTree>
    <p:extLst>
      <p:ext uri="{BB962C8B-B14F-4D97-AF65-F5344CB8AC3E}">
        <p14:creationId xmlns:p14="http://schemas.microsoft.com/office/powerpoint/2010/main" val="13960813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ーブル が含まれている画像&#10;&#10;自動的に生成された説明">
            <a:extLst>
              <a:ext uri="{FF2B5EF4-FFF2-40B4-BE49-F238E27FC236}">
                <a16:creationId xmlns:a16="http://schemas.microsoft.com/office/drawing/2014/main" id="{1E9232DE-B710-7D33-FDD8-A376FF7FEF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460" y="778849"/>
            <a:ext cx="9662654" cy="5300302"/>
          </a:xfrm>
          <a:prstGeom prst="rect">
            <a:avLst/>
          </a:prstGeom>
        </p:spPr>
      </p:pic>
      <p:sp>
        <p:nvSpPr>
          <p:cNvPr id="2" name="楕円 1">
            <a:extLst>
              <a:ext uri="{FF2B5EF4-FFF2-40B4-BE49-F238E27FC236}">
                <a16:creationId xmlns:a16="http://schemas.microsoft.com/office/drawing/2014/main" id="{795F1FAE-3088-A826-603E-1FC9A40C6B27}"/>
              </a:ext>
            </a:extLst>
          </p:cNvPr>
          <p:cNvSpPr/>
          <p:nvPr/>
        </p:nvSpPr>
        <p:spPr>
          <a:xfrm>
            <a:off x="1507369" y="2265178"/>
            <a:ext cx="482321" cy="4320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2555122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文字と写真のスクリーンショット&#10;&#10;自動的に生成された説明">
            <a:extLst>
              <a:ext uri="{FF2B5EF4-FFF2-40B4-BE49-F238E27FC236}">
                <a16:creationId xmlns:a16="http://schemas.microsoft.com/office/drawing/2014/main" id="{4A8BA100-B09A-B00C-775C-9F83965B59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042" y="1180108"/>
            <a:ext cx="9993057" cy="4497783"/>
          </a:xfrm>
          <a:prstGeom prst="rect">
            <a:avLst/>
          </a:prstGeom>
        </p:spPr>
      </p:pic>
    </p:spTree>
    <p:extLst>
      <p:ext uri="{BB962C8B-B14F-4D97-AF65-F5344CB8AC3E}">
        <p14:creationId xmlns:p14="http://schemas.microsoft.com/office/powerpoint/2010/main" val="4750622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文字と写真のスクリーンショット&#10;&#10;自動的に生成された説明">
            <a:extLst>
              <a:ext uri="{FF2B5EF4-FFF2-40B4-BE49-F238E27FC236}">
                <a16:creationId xmlns:a16="http://schemas.microsoft.com/office/drawing/2014/main" id="{4A8BA100-B09A-B00C-775C-9F83965B59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042" y="1180108"/>
            <a:ext cx="9993057" cy="4497783"/>
          </a:xfrm>
          <a:prstGeom prst="rect">
            <a:avLst/>
          </a:prstGeom>
        </p:spPr>
      </p:pic>
      <p:sp>
        <p:nvSpPr>
          <p:cNvPr id="2" name="楕円 1">
            <a:extLst>
              <a:ext uri="{FF2B5EF4-FFF2-40B4-BE49-F238E27FC236}">
                <a16:creationId xmlns:a16="http://schemas.microsoft.com/office/drawing/2014/main" id="{018042D7-4DD4-18B2-D978-C959548FB380}"/>
              </a:ext>
            </a:extLst>
          </p:cNvPr>
          <p:cNvSpPr/>
          <p:nvPr/>
        </p:nvSpPr>
        <p:spPr>
          <a:xfrm>
            <a:off x="1517529" y="5205172"/>
            <a:ext cx="482321" cy="4320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 name="直線コネクタ 3">
            <a:extLst>
              <a:ext uri="{FF2B5EF4-FFF2-40B4-BE49-F238E27FC236}">
                <a16:creationId xmlns:a16="http://schemas.microsoft.com/office/drawing/2014/main" id="{8440BD26-6704-B3FD-81EE-C49391453227}"/>
              </a:ext>
            </a:extLst>
          </p:cNvPr>
          <p:cNvCxnSpPr>
            <a:cxnSpLocks/>
          </p:cNvCxnSpPr>
          <p:nvPr/>
        </p:nvCxnSpPr>
        <p:spPr>
          <a:xfrm flipH="1">
            <a:off x="3181196" y="5080257"/>
            <a:ext cx="134000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FA900CD0-B3F8-3E59-4D1D-B9A948FB08E9}"/>
              </a:ext>
            </a:extLst>
          </p:cNvPr>
          <p:cNvCxnSpPr>
            <a:cxnSpLocks/>
          </p:cNvCxnSpPr>
          <p:nvPr/>
        </p:nvCxnSpPr>
        <p:spPr>
          <a:xfrm flipH="1">
            <a:off x="4634076" y="3200657"/>
            <a:ext cx="134000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890718E7-72E6-9FC4-6BCA-9703292424A9}"/>
              </a:ext>
            </a:extLst>
          </p:cNvPr>
          <p:cNvCxnSpPr>
            <a:cxnSpLocks/>
          </p:cNvCxnSpPr>
          <p:nvPr/>
        </p:nvCxnSpPr>
        <p:spPr>
          <a:xfrm flipH="1">
            <a:off x="7438236" y="4115057"/>
            <a:ext cx="1583844"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62444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ダイアグラム&#10;&#10;自動的に生成された説明">
            <a:extLst>
              <a:ext uri="{FF2B5EF4-FFF2-40B4-BE49-F238E27FC236}">
                <a16:creationId xmlns:a16="http://schemas.microsoft.com/office/drawing/2014/main" id="{23875559-727D-9F23-0093-6E6F327697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7892" y="613052"/>
            <a:ext cx="9699376" cy="5631896"/>
          </a:xfrm>
          <a:prstGeom prst="rect">
            <a:avLst/>
          </a:prstGeom>
        </p:spPr>
      </p:pic>
    </p:spTree>
    <p:extLst>
      <p:ext uri="{BB962C8B-B14F-4D97-AF65-F5344CB8AC3E}">
        <p14:creationId xmlns:p14="http://schemas.microsoft.com/office/powerpoint/2010/main" val="25936358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ダイアグラム&#10;&#10;自動的に生成された説明">
            <a:extLst>
              <a:ext uri="{FF2B5EF4-FFF2-40B4-BE49-F238E27FC236}">
                <a16:creationId xmlns:a16="http://schemas.microsoft.com/office/drawing/2014/main" id="{23875559-727D-9F23-0093-6E6F327697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7892" y="613052"/>
            <a:ext cx="9699376" cy="5631896"/>
          </a:xfrm>
          <a:prstGeom prst="rect">
            <a:avLst/>
          </a:prstGeom>
        </p:spPr>
      </p:pic>
      <p:sp>
        <p:nvSpPr>
          <p:cNvPr id="2" name="楕円 1">
            <a:extLst>
              <a:ext uri="{FF2B5EF4-FFF2-40B4-BE49-F238E27FC236}">
                <a16:creationId xmlns:a16="http://schemas.microsoft.com/office/drawing/2014/main" id="{3B0ED904-E8B1-4B95-CF49-0D725B4EF62F}"/>
              </a:ext>
            </a:extLst>
          </p:cNvPr>
          <p:cNvSpPr/>
          <p:nvPr/>
        </p:nvSpPr>
        <p:spPr>
          <a:xfrm>
            <a:off x="1919463" y="5687493"/>
            <a:ext cx="482321" cy="4320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18269391-51FC-51A5-9CAA-EC2F3378E71F}"/>
              </a:ext>
            </a:extLst>
          </p:cNvPr>
          <p:cNvSpPr txBox="1"/>
          <p:nvPr/>
        </p:nvSpPr>
        <p:spPr>
          <a:xfrm>
            <a:off x="3567167" y="5760288"/>
            <a:ext cx="1487152" cy="369332"/>
          </a:xfrm>
          <a:prstGeom prst="rect">
            <a:avLst/>
          </a:prstGeom>
          <a:noFill/>
        </p:spPr>
        <p:txBody>
          <a:bodyPr wrap="square">
            <a:spAutoFit/>
          </a:bodyPr>
          <a:lstStyle/>
          <a:p>
            <a:r>
              <a:rPr lang="en-US" altLang="ja-JP" b="1" dirty="0">
                <a:solidFill>
                  <a:srgbClr val="0070C0"/>
                </a:solidFill>
              </a:rPr>
              <a:t>5+4+5=</a:t>
            </a:r>
            <a:r>
              <a:rPr lang="en-US" altLang="ja-JP" b="1" dirty="0">
                <a:solidFill>
                  <a:srgbClr val="FF0000"/>
                </a:solidFill>
              </a:rPr>
              <a:t>14</a:t>
            </a:r>
            <a:endParaRPr lang="ja-JP" altLang="en-US" b="1" dirty="0">
              <a:solidFill>
                <a:srgbClr val="FF0000"/>
              </a:solidFill>
            </a:endParaRPr>
          </a:p>
        </p:txBody>
      </p:sp>
      <p:sp>
        <p:nvSpPr>
          <p:cNvPr id="5" name="テキスト ボックス 4">
            <a:extLst>
              <a:ext uri="{FF2B5EF4-FFF2-40B4-BE49-F238E27FC236}">
                <a16:creationId xmlns:a16="http://schemas.microsoft.com/office/drawing/2014/main" id="{CCA5EDD0-5729-9874-55EF-D8617F53AB55}"/>
              </a:ext>
            </a:extLst>
          </p:cNvPr>
          <p:cNvSpPr txBox="1"/>
          <p:nvPr/>
        </p:nvSpPr>
        <p:spPr>
          <a:xfrm>
            <a:off x="3960726" y="5287477"/>
            <a:ext cx="1917559" cy="369332"/>
          </a:xfrm>
          <a:prstGeom prst="rect">
            <a:avLst/>
          </a:prstGeom>
          <a:noFill/>
        </p:spPr>
        <p:txBody>
          <a:bodyPr wrap="square">
            <a:spAutoFit/>
          </a:bodyPr>
          <a:lstStyle/>
          <a:p>
            <a:r>
              <a:rPr lang="en-US" altLang="ja-JP" b="1" dirty="0">
                <a:solidFill>
                  <a:srgbClr val="0070C0"/>
                </a:solidFill>
              </a:rPr>
              <a:t>1+3+4+5=13</a:t>
            </a:r>
            <a:endParaRPr lang="ja-JP" altLang="en-US" b="1" dirty="0">
              <a:solidFill>
                <a:srgbClr val="0070C0"/>
              </a:solidFill>
            </a:endParaRPr>
          </a:p>
        </p:txBody>
      </p:sp>
      <p:sp>
        <p:nvSpPr>
          <p:cNvPr id="6" name="テキスト ボックス 5">
            <a:extLst>
              <a:ext uri="{FF2B5EF4-FFF2-40B4-BE49-F238E27FC236}">
                <a16:creationId xmlns:a16="http://schemas.microsoft.com/office/drawing/2014/main" id="{8880354F-A6BC-5670-2A9D-2BE7753B81C0}"/>
              </a:ext>
            </a:extLst>
          </p:cNvPr>
          <p:cNvSpPr txBox="1"/>
          <p:nvPr/>
        </p:nvSpPr>
        <p:spPr>
          <a:xfrm>
            <a:off x="8070504" y="5239037"/>
            <a:ext cx="1487152" cy="369332"/>
          </a:xfrm>
          <a:prstGeom prst="rect">
            <a:avLst/>
          </a:prstGeom>
          <a:noFill/>
        </p:spPr>
        <p:txBody>
          <a:bodyPr wrap="square">
            <a:spAutoFit/>
          </a:bodyPr>
          <a:lstStyle/>
          <a:p>
            <a:r>
              <a:rPr lang="en-US" altLang="ja-JP" b="1" dirty="0">
                <a:solidFill>
                  <a:srgbClr val="0070C0"/>
                </a:solidFill>
              </a:rPr>
              <a:t>1+3+4=8</a:t>
            </a:r>
            <a:endParaRPr lang="ja-JP" altLang="en-US" b="1" dirty="0">
              <a:solidFill>
                <a:srgbClr val="0070C0"/>
              </a:solidFill>
            </a:endParaRPr>
          </a:p>
        </p:txBody>
      </p:sp>
      <p:sp>
        <p:nvSpPr>
          <p:cNvPr id="7" name="テキスト ボックス 6">
            <a:extLst>
              <a:ext uri="{FF2B5EF4-FFF2-40B4-BE49-F238E27FC236}">
                <a16:creationId xmlns:a16="http://schemas.microsoft.com/office/drawing/2014/main" id="{CEB7CE2C-9F46-358E-0500-1221041A5737}"/>
              </a:ext>
            </a:extLst>
          </p:cNvPr>
          <p:cNvSpPr txBox="1"/>
          <p:nvPr/>
        </p:nvSpPr>
        <p:spPr>
          <a:xfrm>
            <a:off x="8076365" y="5691752"/>
            <a:ext cx="1487152" cy="369332"/>
          </a:xfrm>
          <a:prstGeom prst="rect">
            <a:avLst/>
          </a:prstGeom>
          <a:noFill/>
        </p:spPr>
        <p:txBody>
          <a:bodyPr wrap="square">
            <a:spAutoFit/>
          </a:bodyPr>
          <a:lstStyle/>
          <a:p>
            <a:r>
              <a:rPr lang="en-US" altLang="ja-JP" b="1" dirty="0">
                <a:solidFill>
                  <a:srgbClr val="0070C0"/>
                </a:solidFill>
              </a:rPr>
              <a:t>5+4+4=13</a:t>
            </a:r>
            <a:endParaRPr lang="ja-JP" altLang="en-US" b="1" dirty="0">
              <a:solidFill>
                <a:srgbClr val="0070C0"/>
              </a:solidFill>
            </a:endParaRPr>
          </a:p>
        </p:txBody>
      </p:sp>
      <p:sp>
        <p:nvSpPr>
          <p:cNvPr id="9" name="テキスト ボックス 8">
            <a:extLst>
              <a:ext uri="{FF2B5EF4-FFF2-40B4-BE49-F238E27FC236}">
                <a16:creationId xmlns:a16="http://schemas.microsoft.com/office/drawing/2014/main" id="{CDD20EAE-D42C-CE60-93A3-01A355B9E938}"/>
              </a:ext>
            </a:extLst>
          </p:cNvPr>
          <p:cNvSpPr txBox="1"/>
          <p:nvPr/>
        </p:nvSpPr>
        <p:spPr>
          <a:xfrm>
            <a:off x="1457011" y="3850743"/>
            <a:ext cx="6613493" cy="923330"/>
          </a:xfrm>
          <a:prstGeom prst="rect">
            <a:avLst/>
          </a:prstGeom>
          <a:solidFill>
            <a:schemeClr val="bg1"/>
          </a:solidFill>
        </p:spPr>
        <p:txBody>
          <a:bodyPr wrap="square">
            <a:spAutoFit/>
          </a:bodyPr>
          <a:lstStyle/>
          <a:p>
            <a:r>
              <a:rPr lang="ja-JP" altLang="en-US" b="1" dirty="0">
                <a:solidFill>
                  <a:srgbClr val="0070C0"/>
                </a:solidFill>
              </a:rPr>
              <a:t>クリティカルパス：</a:t>
            </a:r>
            <a:endParaRPr lang="en-US" altLang="ja-JP" b="1" dirty="0">
              <a:solidFill>
                <a:srgbClr val="0070C0"/>
              </a:solidFill>
            </a:endParaRPr>
          </a:p>
          <a:p>
            <a:r>
              <a:rPr lang="ja-JP" altLang="en-US" b="1" dirty="0">
                <a:solidFill>
                  <a:srgbClr val="0070C0"/>
                </a:solidFill>
              </a:rPr>
              <a:t>プロジェクト管理において、プロジェクトの全工程で最も所要時間が長く、スケジュールに影響が出る作業経路﻿のこと</a:t>
            </a:r>
          </a:p>
        </p:txBody>
      </p:sp>
    </p:spTree>
    <p:extLst>
      <p:ext uri="{BB962C8B-B14F-4D97-AF65-F5344CB8AC3E}">
        <p14:creationId xmlns:p14="http://schemas.microsoft.com/office/powerpoint/2010/main" val="11832463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5966F634-6AB7-9877-77BE-211FC1A6431C}"/>
              </a:ext>
            </a:extLst>
          </p:cNvPr>
          <p:cNvPicPr>
            <a:picLocks noChangeAspect="1"/>
          </p:cNvPicPr>
          <p:nvPr/>
        </p:nvPicPr>
        <p:blipFill>
          <a:blip r:embed="rId2"/>
          <a:stretch>
            <a:fillRect/>
          </a:stretch>
        </p:blipFill>
        <p:spPr>
          <a:xfrm>
            <a:off x="1852612" y="719137"/>
            <a:ext cx="8486775" cy="5419725"/>
          </a:xfrm>
          <a:prstGeom prst="rect">
            <a:avLst/>
          </a:prstGeom>
        </p:spPr>
      </p:pic>
      <p:sp>
        <p:nvSpPr>
          <p:cNvPr id="2" name="楕円 1">
            <a:extLst>
              <a:ext uri="{FF2B5EF4-FFF2-40B4-BE49-F238E27FC236}">
                <a16:creationId xmlns:a16="http://schemas.microsoft.com/office/drawing/2014/main" id="{696FB7F4-FECD-F1D5-15DE-5678F19B1EC1}"/>
              </a:ext>
            </a:extLst>
          </p:cNvPr>
          <p:cNvSpPr/>
          <p:nvPr/>
        </p:nvSpPr>
        <p:spPr>
          <a:xfrm>
            <a:off x="2190540" y="5328723"/>
            <a:ext cx="482321" cy="4320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 name="直線コネクタ 2">
            <a:extLst>
              <a:ext uri="{FF2B5EF4-FFF2-40B4-BE49-F238E27FC236}">
                <a16:creationId xmlns:a16="http://schemas.microsoft.com/office/drawing/2014/main" id="{9EB9F73E-21A4-8279-2648-4D1F2A2D270D}"/>
              </a:ext>
            </a:extLst>
          </p:cNvPr>
          <p:cNvCxnSpPr>
            <a:cxnSpLocks/>
          </p:cNvCxnSpPr>
          <p:nvPr/>
        </p:nvCxnSpPr>
        <p:spPr>
          <a:xfrm>
            <a:off x="5091964" y="2753248"/>
            <a:ext cx="512721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872A7071-9E76-3EA7-2CA0-CD7C50434717}"/>
              </a:ext>
            </a:extLst>
          </p:cNvPr>
          <p:cNvCxnSpPr>
            <a:cxnSpLocks/>
          </p:cNvCxnSpPr>
          <p:nvPr/>
        </p:nvCxnSpPr>
        <p:spPr>
          <a:xfrm>
            <a:off x="2599973" y="3185327"/>
            <a:ext cx="217299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CC695AF8-F908-E920-DD15-32C620C3976E}"/>
              </a:ext>
            </a:extLst>
          </p:cNvPr>
          <p:cNvCxnSpPr>
            <a:cxnSpLocks/>
          </p:cNvCxnSpPr>
          <p:nvPr/>
        </p:nvCxnSpPr>
        <p:spPr>
          <a:xfrm>
            <a:off x="9805916" y="3607358"/>
            <a:ext cx="53347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FDDEA02F-6E11-25E6-6B10-209B269C20A7}"/>
              </a:ext>
            </a:extLst>
          </p:cNvPr>
          <p:cNvCxnSpPr>
            <a:cxnSpLocks/>
          </p:cNvCxnSpPr>
          <p:nvPr/>
        </p:nvCxnSpPr>
        <p:spPr>
          <a:xfrm>
            <a:off x="2599973" y="4021015"/>
            <a:ext cx="377068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線コネクタ 11">
            <a:extLst>
              <a:ext uri="{FF2B5EF4-FFF2-40B4-BE49-F238E27FC236}">
                <a16:creationId xmlns:a16="http://schemas.microsoft.com/office/drawing/2014/main" id="{DFE5E2CC-B5A0-E4C9-20A7-9070862F0F66}"/>
              </a:ext>
            </a:extLst>
          </p:cNvPr>
          <p:cNvCxnSpPr>
            <a:cxnSpLocks/>
          </p:cNvCxnSpPr>
          <p:nvPr/>
        </p:nvCxnSpPr>
        <p:spPr>
          <a:xfrm>
            <a:off x="3446585" y="5300252"/>
            <a:ext cx="310624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019BD8CD-F5D5-8963-1AAD-DD4BADABDF07}"/>
              </a:ext>
            </a:extLst>
          </p:cNvPr>
          <p:cNvSpPr txBox="1"/>
          <p:nvPr/>
        </p:nvSpPr>
        <p:spPr>
          <a:xfrm>
            <a:off x="5091964" y="2919732"/>
            <a:ext cx="5127210" cy="307777"/>
          </a:xfrm>
          <a:prstGeom prst="rect">
            <a:avLst/>
          </a:prstGeom>
          <a:noFill/>
        </p:spPr>
        <p:txBody>
          <a:bodyPr wrap="square">
            <a:spAutoFit/>
          </a:bodyPr>
          <a:lstStyle/>
          <a:p>
            <a:r>
              <a:rPr lang="ja-JP" altLang="en-US" sz="1400" b="1" dirty="0">
                <a:solidFill>
                  <a:srgbClr val="0070C0"/>
                </a:solidFill>
                <a:latin typeface="Helvetica" panose="020B0604020202020204" pitchFamily="34" charset="0"/>
              </a:rPr>
              <a:t>⇒　対象の明示、重要情報を客観的に特定できる必要がある　</a:t>
            </a:r>
            <a:endParaRPr lang="ja-JP" altLang="en-US" sz="1400" b="1" dirty="0">
              <a:solidFill>
                <a:srgbClr val="0070C0"/>
              </a:solidFill>
            </a:endParaRPr>
          </a:p>
        </p:txBody>
      </p:sp>
      <p:sp>
        <p:nvSpPr>
          <p:cNvPr id="15" name="テキスト ボックス 14">
            <a:extLst>
              <a:ext uri="{FF2B5EF4-FFF2-40B4-BE49-F238E27FC236}">
                <a16:creationId xmlns:a16="http://schemas.microsoft.com/office/drawing/2014/main" id="{6F0CF2A2-B371-FAF1-AB04-574B6C387FBD}"/>
              </a:ext>
            </a:extLst>
          </p:cNvPr>
          <p:cNvSpPr txBox="1"/>
          <p:nvPr/>
        </p:nvSpPr>
        <p:spPr>
          <a:xfrm>
            <a:off x="6462398" y="4109992"/>
            <a:ext cx="5127210" cy="307777"/>
          </a:xfrm>
          <a:prstGeom prst="rect">
            <a:avLst/>
          </a:prstGeom>
          <a:noFill/>
        </p:spPr>
        <p:txBody>
          <a:bodyPr wrap="square">
            <a:spAutoFit/>
          </a:bodyPr>
          <a:lstStyle/>
          <a:p>
            <a:r>
              <a:rPr lang="ja-JP" altLang="en-US" sz="1400" b="1" dirty="0">
                <a:solidFill>
                  <a:srgbClr val="0070C0"/>
                </a:solidFill>
                <a:latin typeface="Helvetica" panose="020B0604020202020204" pitchFamily="34" charset="0"/>
              </a:rPr>
              <a:t>⇒　職業選択の自由の制限は憲法違反</a:t>
            </a:r>
            <a:endParaRPr lang="ja-JP" altLang="en-US" sz="1400" b="1" dirty="0">
              <a:solidFill>
                <a:srgbClr val="0070C0"/>
              </a:solidFill>
            </a:endParaRPr>
          </a:p>
        </p:txBody>
      </p:sp>
      <p:sp>
        <p:nvSpPr>
          <p:cNvPr id="16" name="テキスト ボックス 15">
            <a:extLst>
              <a:ext uri="{FF2B5EF4-FFF2-40B4-BE49-F238E27FC236}">
                <a16:creationId xmlns:a16="http://schemas.microsoft.com/office/drawing/2014/main" id="{1C6928F1-6503-C528-AB1F-FFB49495151F}"/>
              </a:ext>
            </a:extLst>
          </p:cNvPr>
          <p:cNvSpPr txBox="1"/>
          <p:nvPr/>
        </p:nvSpPr>
        <p:spPr>
          <a:xfrm>
            <a:off x="7655569" y="4940462"/>
            <a:ext cx="3005732" cy="307777"/>
          </a:xfrm>
          <a:prstGeom prst="rect">
            <a:avLst/>
          </a:prstGeom>
          <a:noFill/>
        </p:spPr>
        <p:txBody>
          <a:bodyPr wrap="square">
            <a:spAutoFit/>
          </a:bodyPr>
          <a:lstStyle/>
          <a:p>
            <a:r>
              <a:rPr lang="ja-JP" altLang="en-US" sz="1400" b="1" dirty="0">
                <a:solidFill>
                  <a:srgbClr val="0070C0"/>
                </a:solidFill>
                <a:latin typeface="Helvetica" panose="020B0604020202020204" pitchFamily="34" charset="0"/>
              </a:rPr>
              <a:t>⇒　退職後は速やかに無効化する</a:t>
            </a:r>
            <a:endParaRPr lang="ja-JP" altLang="en-US" sz="1400" b="1" dirty="0">
              <a:solidFill>
                <a:srgbClr val="0070C0"/>
              </a:solidFill>
            </a:endParaRPr>
          </a:p>
        </p:txBody>
      </p:sp>
    </p:spTree>
    <p:extLst>
      <p:ext uri="{BB962C8B-B14F-4D97-AF65-F5344CB8AC3E}">
        <p14:creationId xmlns:p14="http://schemas.microsoft.com/office/powerpoint/2010/main" val="3110020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文字の書かれた紙&#10;&#10;中程度の精度で自動的に生成された説明">
            <a:extLst>
              <a:ext uri="{FF2B5EF4-FFF2-40B4-BE49-F238E27FC236}">
                <a16:creationId xmlns:a16="http://schemas.microsoft.com/office/drawing/2014/main" id="{95B38B34-AA69-E15C-87FD-396830833C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875" y="1161556"/>
            <a:ext cx="10034250" cy="4534887"/>
          </a:xfrm>
          <a:prstGeom prst="rect">
            <a:avLst/>
          </a:prstGeom>
        </p:spPr>
      </p:pic>
    </p:spTree>
    <p:extLst>
      <p:ext uri="{BB962C8B-B14F-4D97-AF65-F5344CB8AC3E}">
        <p14:creationId xmlns:p14="http://schemas.microsoft.com/office/powerpoint/2010/main" val="593889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文字の書かれた紙&#10;&#10;中程度の精度で自動的に生成された説明">
            <a:extLst>
              <a:ext uri="{FF2B5EF4-FFF2-40B4-BE49-F238E27FC236}">
                <a16:creationId xmlns:a16="http://schemas.microsoft.com/office/drawing/2014/main" id="{95B38B34-AA69-E15C-87FD-396830833C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875" y="1161556"/>
            <a:ext cx="10034250" cy="4534887"/>
          </a:xfrm>
          <a:prstGeom prst="rect">
            <a:avLst/>
          </a:prstGeom>
        </p:spPr>
      </p:pic>
      <p:sp>
        <p:nvSpPr>
          <p:cNvPr id="2" name="楕円 1">
            <a:extLst>
              <a:ext uri="{FF2B5EF4-FFF2-40B4-BE49-F238E27FC236}">
                <a16:creationId xmlns:a16="http://schemas.microsoft.com/office/drawing/2014/main" id="{9AAC4996-2873-3A2B-2699-2D44F0E47673}"/>
              </a:ext>
            </a:extLst>
          </p:cNvPr>
          <p:cNvSpPr/>
          <p:nvPr/>
        </p:nvSpPr>
        <p:spPr>
          <a:xfrm>
            <a:off x="1557722" y="2291150"/>
            <a:ext cx="482321" cy="4320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テキスト ボックス 4">
            <a:extLst>
              <a:ext uri="{FF2B5EF4-FFF2-40B4-BE49-F238E27FC236}">
                <a16:creationId xmlns:a16="http://schemas.microsoft.com/office/drawing/2014/main" id="{73553B14-61BC-9D4D-B954-8E3E426E88D7}"/>
              </a:ext>
            </a:extLst>
          </p:cNvPr>
          <p:cNvSpPr txBox="1"/>
          <p:nvPr/>
        </p:nvSpPr>
        <p:spPr>
          <a:xfrm>
            <a:off x="1557722" y="3215473"/>
            <a:ext cx="9636142" cy="923330"/>
          </a:xfrm>
          <a:prstGeom prst="rect">
            <a:avLst/>
          </a:prstGeom>
          <a:solidFill>
            <a:schemeClr val="bg1"/>
          </a:solidFill>
        </p:spPr>
        <p:txBody>
          <a:bodyPr wrap="square">
            <a:spAutoFit/>
          </a:bodyPr>
          <a:lstStyle/>
          <a:p>
            <a:r>
              <a:rPr lang="ja-JP" altLang="en-US" b="1" dirty="0">
                <a:solidFill>
                  <a:srgbClr val="0070C0"/>
                </a:solidFill>
              </a:rPr>
              <a:t>レスポンスタイム（</a:t>
            </a:r>
            <a:r>
              <a:rPr lang="en-US" altLang="ja-JP" b="1" dirty="0">
                <a:solidFill>
                  <a:srgbClr val="0070C0"/>
                </a:solidFill>
              </a:rPr>
              <a:t>response time</a:t>
            </a:r>
            <a:r>
              <a:rPr lang="ja-JP" altLang="en-US" b="1" dirty="0">
                <a:solidFill>
                  <a:srgbClr val="0070C0"/>
                </a:solidFill>
              </a:rPr>
              <a:t>）とは、システムや装置などに処理の実行指示を与えてから</a:t>
            </a:r>
            <a:r>
              <a:rPr lang="ja-JP" altLang="en-US" b="1" dirty="0">
                <a:solidFill>
                  <a:srgbClr val="FF0000"/>
                </a:solidFill>
              </a:rPr>
              <a:t>最初</a:t>
            </a:r>
            <a:r>
              <a:rPr lang="ja-JP" altLang="en-US" b="1" dirty="0">
                <a:solidFill>
                  <a:srgbClr val="0070C0"/>
                </a:solidFill>
              </a:rPr>
              <a:t>の応答を得るまでの時間を指し、日本語では「応答時間」とも呼ばれます。システムのパフォーマンスを測る上で基本となる指標で、システムの評価指標に属する用語です。</a:t>
            </a:r>
          </a:p>
        </p:txBody>
      </p:sp>
    </p:spTree>
    <p:extLst>
      <p:ext uri="{BB962C8B-B14F-4D97-AF65-F5344CB8AC3E}">
        <p14:creationId xmlns:p14="http://schemas.microsoft.com/office/powerpoint/2010/main" val="12291421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ーブル が含まれている画像&#10;&#10;自動的に生成された説明">
            <a:extLst>
              <a:ext uri="{FF2B5EF4-FFF2-40B4-BE49-F238E27FC236}">
                <a16:creationId xmlns:a16="http://schemas.microsoft.com/office/drawing/2014/main" id="{1629D466-F4E1-1C95-2F88-0B9A42FD93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656" y="904028"/>
            <a:ext cx="10062687" cy="5049943"/>
          </a:xfrm>
          <a:prstGeom prst="rect">
            <a:avLst/>
          </a:prstGeom>
        </p:spPr>
      </p:pic>
    </p:spTree>
    <p:extLst>
      <p:ext uri="{BB962C8B-B14F-4D97-AF65-F5344CB8AC3E}">
        <p14:creationId xmlns:p14="http://schemas.microsoft.com/office/powerpoint/2010/main" val="7714628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ーブル が含まれている画像&#10;&#10;自動的に生成された説明">
            <a:extLst>
              <a:ext uri="{FF2B5EF4-FFF2-40B4-BE49-F238E27FC236}">
                <a16:creationId xmlns:a16="http://schemas.microsoft.com/office/drawing/2014/main" id="{1629D466-F4E1-1C95-2F88-0B9A42FD93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656" y="904028"/>
            <a:ext cx="10062687" cy="5049943"/>
          </a:xfrm>
          <a:prstGeom prst="rect">
            <a:avLst/>
          </a:prstGeom>
        </p:spPr>
      </p:pic>
      <p:sp>
        <p:nvSpPr>
          <p:cNvPr id="2" name="楕円 1">
            <a:extLst>
              <a:ext uri="{FF2B5EF4-FFF2-40B4-BE49-F238E27FC236}">
                <a16:creationId xmlns:a16="http://schemas.microsoft.com/office/drawing/2014/main" id="{4D7D9AD8-301E-A424-602B-9DBA3852C382}"/>
              </a:ext>
            </a:extLst>
          </p:cNvPr>
          <p:cNvSpPr/>
          <p:nvPr/>
        </p:nvSpPr>
        <p:spPr>
          <a:xfrm>
            <a:off x="1587867" y="4974060"/>
            <a:ext cx="482321" cy="4320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 name="直線コネクタ 3">
            <a:extLst>
              <a:ext uri="{FF2B5EF4-FFF2-40B4-BE49-F238E27FC236}">
                <a16:creationId xmlns:a16="http://schemas.microsoft.com/office/drawing/2014/main" id="{F54C0E2D-7456-B3E5-6121-3E52CF9655FD}"/>
              </a:ext>
            </a:extLst>
          </p:cNvPr>
          <p:cNvCxnSpPr>
            <a:cxnSpLocks/>
          </p:cNvCxnSpPr>
          <p:nvPr/>
        </p:nvCxnSpPr>
        <p:spPr>
          <a:xfrm flipH="1">
            <a:off x="2654551" y="2949448"/>
            <a:ext cx="5605194"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CD286F3B-1ECA-41B5-A01E-1180117ECB68}"/>
              </a:ext>
            </a:extLst>
          </p:cNvPr>
          <p:cNvSpPr txBox="1"/>
          <p:nvPr/>
        </p:nvSpPr>
        <p:spPr>
          <a:xfrm>
            <a:off x="5618703" y="3558682"/>
            <a:ext cx="2108479" cy="369332"/>
          </a:xfrm>
          <a:prstGeom prst="rect">
            <a:avLst/>
          </a:prstGeom>
          <a:noFill/>
        </p:spPr>
        <p:txBody>
          <a:bodyPr wrap="square">
            <a:spAutoFit/>
          </a:bodyPr>
          <a:lstStyle/>
          <a:p>
            <a:r>
              <a:rPr lang="ja-JP" altLang="en-US" b="1" dirty="0">
                <a:solidFill>
                  <a:srgbClr val="0070C0"/>
                </a:solidFill>
              </a:rPr>
              <a:t>⇒ロールバック</a:t>
            </a:r>
          </a:p>
        </p:txBody>
      </p:sp>
      <p:sp>
        <p:nvSpPr>
          <p:cNvPr id="7" name="テキスト ボックス 6">
            <a:extLst>
              <a:ext uri="{FF2B5EF4-FFF2-40B4-BE49-F238E27FC236}">
                <a16:creationId xmlns:a16="http://schemas.microsoft.com/office/drawing/2014/main" id="{541A76E7-871F-4E8D-44E2-1EC19AB35F75}"/>
              </a:ext>
            </a:extLst>
          </p:cNvPr>
          <p:cNvSpPr txBox="1"/>
          <p:nvPr/>
        </p:nvSpPr>
        <p:spPr>
          <a:xfrm>
            <a:off x="8524352" y="2732516"/>
            <a:ext cx="2108479" cy="369332"/>
          </a:xfrm>
          <a:prstGeom prst="rect">
            <a:avLst/>
          </a:prstGeom>
          <a:noFill/>
        </p:spPr>
        <p:txBody>
          <a:bodyPr wrap="square">
            <a:spAutoFit/>
          </a:bodyPr>
          <a:lstStyle/>
          <a:p>
            <a:r>
              <a:rPr lang="ja-JP" altLang="en-US" b="1" dirty="0">
                <a:solidFill>
                  <a:srgbClr val="0070C0"/>
                </a:solidFill>
              </a:rPr>
              <a:t>⇒ロックする</a:t>
            </a:r>
          </a:p>
        </p:txBody>
      </p:sp>
      <p:cxnSp>
        <p:nvCxnSpPr>
          <p:cNvPr id="8" name="直線コネクタ 7">
            <a:extLst>
              <a:ext uri="{FF2B5EF4-FFF2-40B4-BE49-F238E27FC236}">
                <a16:creationId xmlns:a16="http://schemas.microsoft.com/office/drawing/2014/main" id="{C066B957-DF7A-68A5-0274-63581867D676}"/>
              </a:ext>
            </a:extLst>
          </p:cNvPr>
          <p:cNvCxnSpPr>
            <a:cxnSpLocks/>
          </p:cNvCxnSpPr>
          <p:nvPr/>
        </p:nvCxnSpPr>
        <p:spPr>
          <a:xfrm flipH="1">
            <a:off x="2919158" y="3945017"/>
            <a:ext cx="196434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6965DDB4-1FA3-9F58-65D3-D4E31E10C60D}"/>
              </a:ext>
            </a:extLst>
          </p:cNvPr>
          <p:cNvCxnSpPr>
            <a:cxnSpLocks/>
          </p:cNvCxnSpPr>
          <p:nvPr/>
        </p:nvCxnSpPr>
        <p:spPr>
          <a:xfrm flipH="1">
            <a:off x="4397940" y="4941604"/>
            <a:ext cx="1490394"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776BCEC1-3CA2-357A-EE36-D6D44D52343A}"/>
              </a:ext>
            </a:extLst>
          </p:cNvPr>
          <p:cNvSpPr txBox="1"/>
          <p:nvPr/>
        </p:nvSpPr>
        <p:spPr>
          <a:xfrm>
            <a:off x="6514681" y="4572272"/>
            <a:ext cx="2108479" cy="369332"/>
          </a:xfrm>
          <a:prstGeom prst="rect">
            <a:avLst/>
          </a:prstGeom>
          <a:noFill/>
        </p:spPr>
        <p:txBody>
          <a:bodyPr wrap="square">
            <a:spAutoFit/>
          </a:bodyPr>
          <a:lstStyle/>
          <a:p>
            <a:r>
              <a:rPr lang="ja-JP" altLang="en-US" b="1" dirty="0">
                <a:solidFill>
                  <a:srgbClr val="0070C0"/>
                </a:solidFill>
              </a:rPr>
              <a:t>⇒コミット</a:t>
            </a:r>
          </a:p>
        </p:txBody>
      </p:sp>
    </p:spTree>
    <p:extLst>
      <p:ext uri="{BB962C8B-B14F-4D97-AF65-F5344CB8AC3E}">
        <p14:creationId xmlns:p14="http://schemas.microsoft.com/office/powerpoint/2010/main" val="206515142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ダイアグラム&#10;&#10;中程度の精度で自動的に生成された説明">
            <a:extLst>
              <a:ext uri="{FF2B5EF4-FFF2-40B4-BE49-F238E27FC236}">
                <a16:creationId xmlns:a16="http://schemas.microsoft.com/office/drawing/2014/main" id="{DCE51F1B-B641-24CA-917E-6FA863F8B4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436" y="1520863"/>
            <a:ext cx="10361128" cy="3675596"/>
          </a:xfrm>
          <a:prstGeom prst="rect">
            <a:avLst/>
          </a:prstGeom>
        </p:spPr>
      </p:pic>
    </p:spTree>
    <p:extLst>
      <p:ext uri="{BB962C8B-B14F-4D97-AF65-F5344CB8AC3E}">
        <p14:creationId xmlns:p14="http://schemas.microsoft.com/office/powerpoint/2010/main" val="22313609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ダイアグラム&#10;&#10;中程度の精度で自動的に生成された説明">
            <a:extLst>
              <a:ext uri="{FF2B5EF4-FFF2-40B4-BE49-F238E27FC236}">
                <a16:creationId xmlns:a16="http://schemas.microsoft.com/office/drawing/2014/main" id="{DCE51F1B-B641-24CA-917E-6FA863F8B4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436" y="1520863"/>
            <a:ext cx="10361128" cy="3675596"/>
          </a:xfrm>
          <a:prstGeom prst="rect">
            <a:avLst/>
          </a:prstGeom>
        </p:spPr>
      </p:pic>
      <p:sp>
        <p:nvSpPr>
          <p:cNvPr id="2" name="楕円 1">
            <a:extLst>
              <a:ext uri="{FF2B5EF4-FFF2-40B4-BE49-F238E27FC236}">
                <a16:creationId xmlns:a16="http://schemas.microsoft.com/office/drawing/2014/main" id="{21E610A0-0E82-00F2-0D47-DA89AB1B6998}"/>
              </a:ext>
            </a:extLst>
          </p:cNvPr>
          <p:cNvSpPr/>
          <p:nvPr/>
        </p:nvSpPr>
        <p:spPr>
          <a:xfrm>
            <a:off x="1396948" y="4150095"/>
            <a:ext cx="482321" cy="4320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66591994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ーブル が含まれている画像&#10;&#10;自動的に生成された説明">
            <a:extLst>
              <a:ext uri="{FF2B5EF4-FFF2-40B4-BE49-F238E27FC236}">
                <a16:creationId xmlns:a16="http://schemas.microsoft.com/office/drawing/2014/main" id="{C40334AC-55CF-BD6F-4168-C03E8A58F3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3507" y="964624"/>
            <a:ext cx="9884985" cy="4928751"/>
          </a:xfrm>
          <a:prstGeom prst="rect">
            <a:avLst/>
          </a:prstGeom>
        </p:spPr>
      </p:pic>
    </p:spTree>
    <p:extLst>
      <p:ext uri="{BB962C8B-B14F-4D97-AF65-F5344CB8AC3E}">
        <p14:creationId xmlns:p14="http://schemas.microsoft.com/office/powerpoint/2010/main" val="4035326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ーブル が含まれている画像&#10;&#10;自動的に生成された説明">
            <a:extLst>
              <a:ext uri="{FF2B5EF4-FFF2-40B4-BE49-F238E27FC236}">
                <a16:creationId xmlns:a16="http://schemas.microsoft.com/office/drawing/2014/main" id="{C40334AC-55CF-BD6F-4168-C03E8A58F3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3507" y="964624"/>
            <a:ext cx="9884985" cy="4928751"/>
          </a:xfrm>
          <a:prstGeom prst="rect">
            <a:avLst/>
          </a:prstGeom>
        </p:spPr>
      </p:pic>
      <p:sp>
        <p:nvSpPr>
          <p:cNvPr id="2" name="楕円 1">
            <a:extLst>
              <a:ext uri="{FF2B5EF4-FFF2-40B4-BE49-F238E27FC236}">
                <a16:creationId xmlns:a16="http://schemas.microsoft.com/office/drawing/2014/main" id="{7D3D6ACD-64E3-364D-829C-38B4ED5E592A}"/>
              </a:ext>
            </a:extLst>
          </p:cNvPr>
          <p:cNvSpPr/>
          <p:nvPr/>
        </p:nvSpPr>
        <p:spPr>
          <a:xfrm>
            <a:off x="1638108" y="3017016"/>
            <a:ext cx="482321" cy="4320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テキスト ボックス 4">
            <a:extLst>
              <a:ext uri="{FF2B5EF4-FFF2-40B4-BE49-F238E27FC236}">
                <a16:creationId xmlns:a16="http://schemas.microsoft.com/office/drawing/2014/main" id="{C52E4A02-E20F-30BE-7237-8F53F39A3221}"/>
              </a:ext>
            </a:extLst>
          </p:cNvPr>
          <p:cNvSpPr txBox="1"/>
          <p:nvPr/>
        </p:nvSpPr>
        <p:spPr>
          <a:xfrm>
            <a:off x="1517528" y="1665758"/>
            <a:ext cx="9400384" cy="830997"/>
          </a:xfrm>
          <a:prstGeom prst="rect">
            <a:avLst/>
          </a:prstGeom>
          <a:solidFill>
            <a:schemeClr val="bg1"/>
          </a:solidFill>
        </p:spPr>
        <p:txBody>
          <a:bodyPr wrap="square">
            <a:spAutoFit/>
          </a:bodyPr>
          <a:lstStyle/>
          <a:p>
            <a:r>
              <a:rPr lang="en-US" altLang="ja-JP" sz="2400" b="1" i="0" dirty="0">
                <a:solidFill>
                  <a:srgbClr val="0070C0"/>
                </a:solidFill>
                <a:effectLst/>
                <a:latin typeface="Arial" panose="020B0604020202020204" pitchFamily="34" charset="0"/>
              </a:rPr>
              <a:t>RPA</a:t>
            </a:r>
            <a:r>
              <a:rPr lang="ja-JP" altLang="en-US" sz="2400" b="1" i="0" dirty="0">
                <a:solidFill>
                  <a:srgbClr val="0070C0"/>
                </a:solidFill>
                <a:effectLst/>
                <a:latin typeface="Arial" panose="020B0604020202020204" pitchFamily="34" charset="0"/>
              </a:rPr>
              <a:t>（</a:t>
            </a:r>
            <a:r>
              <a:rPr lang="en-US" altLang="ja-JP" sz="2400" b="1" i="0" dirty="0">
                <a:solidFill>
                  <a:srgbClr val="0070C0"/>
                </a:solidFill>
                <a:effectLst/>
                <a:latin typeface="Arial" panose="020B0604020202020204" pitchFamily="34" charset="0"/>
              </a:rPr>
              <a:t>Robotic Process Automation</a:t>
            </a:r>
            <a:r>
              <a:rPr lang="ja-JP" altLang="en-US" sz="2400" b="1" i="0" dirty="0">
                <a:solidFill>
                  <a:srgbClr val="0070C0"/>
                </a:solidFill>
                <a:effectLst/>
                <a:latin typeface="Arial" panose="020B0604020202020204" pitchFamily="34" charset="0"/>
              </a:rPr>
              <a:t>）とは、</a:t>
            </a:r>
            <a:r>
              <a:rPr lang="ja-JP" altLang="en-US" sz="2400" b="1" dirty="0">
                <a:solidFill>
                  <a:srgbClr val="0070C0"/>
                </a:solidFill>
              </a:rPr>
              <a:t>パソコンで行われる</a:t>
            </a:r>
            <a:r>
              <a:rPr lang="ja-JP" altLang="en-US" sz="2400" b="1" dirty="0">
                <a:solidFill>
                  <a:srgbClr val="FF0000"/>
                </a:solidFill>
              </a:rPr>
              <a:t>事務作業</a:t>
            </a:r>
            <a:r>
              <a:rPr lang="ja-JP" altLang="en-US" sz="2400" b="1" dirty="0">
                <a:solidFill>
                  <a:srgbClr val="0070C0"/>
                </a:solidFill>
              </a:rPr>
              <a:t>を自動化できるソフトウェアロボット技術</a:t>
            </a:r>
            <a:r>
              <a:rPr lang="ja-JP" altLang="en-US" sz="2400" b="1" i="0" dirty="0">
                <a:solidFill>
                  <a:srgbClr val="0070C0"/>
                </a:solidFill>
                <a:effectLst/>
                <a:latin typeface="Arial" panose="020B0604020202020204" pitchFamily="34" charset="0"/>
              </a:rPr>
              <a:t>です。</a:t>
            </a:r>
            <a:endParaRPr lang="ja-JP" altLang="en-US" sz="2400" b="1" dirty="0">
              <a:solidFill>
                <a:srgbClr val="0070C0"/>
              </a:solidFill>
            </a:endParaRPr>
          </a:p>
        </p:txBody>
      </p:sp>
    </p:spTree>
    <p:extLst>
      <p:ext uri="{BB962C8B-B14F-4D97-AF65-F5344CB8AC3E}">
        <p14:creationId xmlns:p14="http://schemas.microsoft.com/office/powerpoint/2010/main" val="35257038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文字と写真のスクリーンショット&#10;&#10;自動的に生成された説明">
            <a:extLst>
              <a:ext uri="{FF2B5EF4-FFF2-40B4-BE49-F238E27FC236}">
                <a16:creationId xmlns:a16="http://schemas.microsoft.com/office/drawing/2014/main" id="{94323345-9CC9-ED2D-F374-93A54DE75C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19" y="749055"/>
            <a:ext cx="9838455" cy="5359890"/>
          </a:xfrm>
          <a:prstGeom prst="rect">
            <a:avLst/>
          </a:prstGeom>
        </p:spPr>
      </p:pic>
    </p:spTree>
    <p:extLst>
      <p:ext uri="{BB962C8B-B14F-4D97-AF65-F5344CB8AC3E}">
        <p14:creationId xmlns:p14="http://schemas.microsoft.com/office/powerpoint/2010/main" val="6134767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文字と写真のスクリーンショット&#10;&#10;自動的に生成された説明">
            <a:extLst>
              <a:ext uri="{FF2B5EF4-FFF2-40B4-BE49-F238E27FC236}">
                <a16:creationId xmlns:a16="http://schemas.microsoft.com/office/drawing/2014/main" id="{94323345-9CC9-ED2D-F374-93A54DE75C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519" y="749055"/>
            <a:ext cx="9838455" cy="5359890"/>
          </a:xfrm>
          <a:prstGeom prst="rect">
            <a:avLst/>
          </a:prstGeom>
        </p:spPr>
      </p:pic>
      <p:sp>
        <p:nvSpPr>
          <p:cNvPr id="2" name="楕円 1">
            <a:extLst>
              <a:ext uri="{FF2B5EF4-FFF2-40B4-BE49-F238E27FC236}">
                <a16:creationId xmlns:a16="http://schemas.microsoft.com/office/drawing/2014/main" id="{B09A1453-753D-404F-52D9-D1D0C7D36F94}"/>
              </a:ext>
            </a:extLst>
          </p:cNvPr>
          <p:cNvSpPr/>
          <p:nvPr/>
        </p:nvSpPr>
        <p:spPr>
          <a:xfrm>
            <a:off x="1648156" y="4172577"/>
            <a:ext cx="482321" cy="4320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95681945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299</TotalTime>
  <Words>954</Words>
  <Application>Microsoft Office PowerPoint</Application>
  <PresentationFormat>ワイド画面</PresentationFormat>
  <Paragraphs>112</Paragraphs>
  <Slides>104</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104</vt:i4>
      </vt:variant>
    </vt:vector>
  </HeadingPairs>
  <TitlesOfParts>
    <vt:vector size="109" baseType="lpstr">
      <vt:lpstr>游ゴシック</vt:lpstr>
      <vt:lpstr>游ゴシック Light</vt:lpstr>
      <vt:lpstr>Arial</vt:lpstr>
      <vt:lpstr>Helvetica</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旭化成グループ</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矢野　雅也(Yano, Masaya)</dc:creator>
  <cp:lastModifiedBy>矢野　雅也(Yano, Masaya)</cp:lastModifiedBy>
  <cp:revision>150</cp:revision>
  <dcterms:created xsi:type="dcterms:W3CDTF">2023-10-12T01:21:29Z</dcterms:created>
  <dcterms:modified xsi:type="dcterms:W3CDTF">2024-12-26T06:30:58Z</dcterms:modified>
</cp:coreProperties>
</file>